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8" r:id="rId5"/>
    <p:sldId id="272" r:id="rId6"/>
    <p:sldId id="268" r:id="rId7"/>
    <p:sldId id="257" r:id="rId8"/>
    <p:sldId id="273" r:id="rId9"/>
    <p:sldId id="275" r:id="rId10"/>
    <p:sldId id="276" r:id="rId11"/>
    <p:sldId id="277" r:id="rId12"/>
    <p:sldId id="286" r:id="rId13"/>
    <p:sldId id="287" r:id="rId14"/>
    <p:sldId id="270" r:id="rId15"/>
    <p:sldId id="260" r:id="rId16"/>
    <p:sldId id="261" r:id="rId17"/>
    <p:sldId id="280" r:id="rId18"/>
    <p:sldId id="281" r:id="rId19"/>
    <p:sldId id="282" r:id="rId20"/>
    <p:sldId id="283" r:id="rId21"/>
    <p:sldId id="284" r:id="rId22"/>
    <p:sldId id="288" r:id="rId23"/>
    <p:sldId id="289" r:id="rId24"/>
    <p:sldId id="302" r:id="rId25"/>
    <p:sldId id="304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262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305" r:id="rId45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06D2EE-DAF5-4E04-830A-FB4CE9C479FA}" v="3" dt="2023-03-23T13:27:02.4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2:35:13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1083 386 24575,'-27'-2'0,"0"-2"0,0 0 0,0-2 0,-42-16 0,11 5 0,-163-44 0,187 52 0,15 4 0,1 0 0,-1 2 0,-36-3 0,-50-6 0,74 7 0,-49-2 0,2 8 0,-59-2 0,135 1 0,-1 0 0,1-1 0,0 1 0,0 0 0,0-1 0,-1 0 0,1 1 0,0-1 0,0 0 0,0 0 0,-4-3 0,6 4 0,-1 0 0,1-1 0,0 1 0,-1-1 0,1 1 0,-1-1 0,1 0 0,0 1 0,-1-1 0,1 1 0,0-1 0,0 0 0,0 1 0,-1-1 0,1 0 0,0 1 0,0-1 0,0 0 0,0 1 0,0-1 0,0 0 0,0 1 0,0-1 0,0 0 0,1 0 0,0-2 0,1 0 0,0 0 0,0 0 0,-1 1 0,1-1 0,1 1 0,-1 0 0,0-1 0,1 1 0,-1 0 0,1 0 0,0 1 0,-1-1 0,5-1 0,10-6 0,7-2 0,0-2 0,-1 0 0,0-1 0,-1-2 0,-1 0 0,35-34 0,-49 36 0,-19 17 0,-33 22 0,30-16 0,-19 11 0,1 2 0,0 2 0,-37 35 0,56-47 0,13-11 0,0-1 0,0 1 0,0-1 0,0 1 0,0 0 0,1-1 0,-1 1 0,0 0 0,0 0 0,1 0 0,-1 0 0,0-1 0,1 1 0,-1 0 0,1 0 0,-1 0 0,1 0 0,0 0 0,-1 0 0,1 0 0,0 1 0,0-1 0,0 0 0,0 0 0,0 0 0,0 0 0,0 0 0,0 0 0,0 0 0,0 0 0,0 0 0,1 0 0,-1 0 0,0 0 0,1 0 0,-1 0 0,1 0 0,-1 0 0,1 0 0,0 0 0,-1 0 0,1 0 0,0-1 0,0 1 0,-1 0 0,1 0 0,0-1 0,0 1 0,0-1 0,0 1 0,0-1 0,1 1 0,9 5 0,1-1 0,-1 0 0,24 6 0,-10-4 0,21 13 0,0 1 0,81 53 0,-112-62-1365,-4 0-5461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2:36:09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1301 134 24575,'-79'3'0,"-106"18"0,93 2 0,74-17 0,0 0 0,0-2 0,0 0 0,-33 2 0,-6-6 0,27-1 0,0 2 0,0 0 0,-50 11 0,-87 13 0,143-21 0,-1-1 0,-44 0 0,51-3 0,0 0 0,0 1 0,0 1 0,0 1 0,0 1 0,-33 10 0,-14 7 0,133-34 0,-35-2 0,0-2 0,-1-1 0,-1-2 0,36-29 0,26-17 0,-79 59 0,-1-2 0,0 0 0,-1 0 0,0-1 0,0-1 0,-1 0 0,13-17 0,-23 28 0,-1 0 0,0 0 0,0 0 0,0 0 0,0-1 0,0 1 0,0 0 0,1 0 0,-1 0 0,0 0 0,0 0 0,0-1 0,0 1 0,0 0 0,0 0 0,0 0 0,0-1 0,0 1 0,0 0 0,0 0 0,0 0 0,0 0 0,0-1 0,0 1 0,0 0 0,0 0 0,0 0 0,0-1 0,0 1 0,0 0 0,0 0 0,0 0 0,0 0 0,0-1 0,0 1 0,0 0 0,0 0 0,0 0 0,-1 0 0,1-1 0,0 1 0,0 0 0,0 0 0,0 0 0,0 0 0,-1 0 0,1 0 0,0 0 0,0 0 0,0-1 0,0 1 0,-1 0 0,-13 3 0,-14 11 0,-189 123 0,130-80 0,-88 76 0,158-120 0,16-12 0,0-1 0,0 1 0,0 0 0,1-1 0,-1 1 0,0 0 0,0-1 0,0 1 0,1 0 0,-1 0 0,0 0 0,1 0 0,-1 0 0,1 0 0,-1 0 0,1 0 0,-1 0 0,1 0 0,0 0 0,-1 0 0,1 0 0,0 0 0,0 0 0,0 0 0,0 0 0,0 3 0,1-3 0,0 1 0,0-1 0,0 0 0,0 0 0,0 1 0,0-1 0,1 0 0,-1 0 0,0 0 0,1 0 0,-1 0 0,0 0 0,1-1 0,-1 1 0,1 0 0,1 0 0,14 4 0,1-1 0,31 5 0,-31-6 0,150 20 0,-106-16 0,108 25 0,-132-25-1365,-21-5-5461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3:20:27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447 1 24575,'0'798'0,"-1"-770"0,-2 1 0,-8 34 0,1-5 0,1-1 0,1-13 0,-2 86 0,12-82 0,0-34 0,-1 0 0,0 0 0,-2-1 0,1 1 0,-2 0 0,1 0 0,-5 15 0,5-27 0,0 0 0,0 0 0,0 0 0,0 0 0,0 0 0,-1 0 0,1 0 0,-1 0 0,1-1 0,-1 1 0,1-1 0,-1 1 0,0-1 0,0 0 0,0 1 0,0-1 0,0 0 0,0 0 0,0 0 0,0-1 0,0 1 0,0 0 0,0-1 0,0 0 0,-1 1 0,1-1 0,0 0 0,0 0 0,-1 0 0,1 0 0,0-1 0,0 1 0,-5-2 0,2 1 0,-1-1 0,0 0 0,1 0 0,-1-1 0,1 0 0,0 0 0,0 0 0,0 0 0,0-1 0,1 0 0,-7-6 0,-43-43 0,41 43 0,1-1 0,1-1 0,0 0 0,-17-24 0,-11-23 0,-50-60 0,148 183 0,-7-1 0,-40-50 0,0 1 0,-1 0 0,0 1 0,13 24 0,-10-11 0,0-2 0,2 0 0,34 43 0,-48-67 0,0 1 0,1-1 0,-1 0 0,0 1 0,1-1 0,-1 0 0,1 0 0,0-1 0,0 1 0,0-1 0,0 1 0,0-1 0,0 0 0,0 0 0,0 0 0,0 0 0,1-1 0,-1 1 0,0-1 0,1 0 0,-1 0 0,0 0 0,0-1 0,1 1 0,-1-1 0,0 1 0,0-1 0,0 0 0,1 0 0,-1-1 0,3-1 0,9-6 0,-1 0 0,1-1 0,-2-1 0,25-24 0,3-2 0,-15 17 0,43-45 0,-58 55 21,0 1 0,1 0 1,0 1-1,1 0 0,25-11 0,30-20-1513,-51 28-5334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13:26:54.2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13:26:56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24575,'815'0'-1365,"-794"0"-5461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13:26:58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1 131 24575,'0'-4'0,"4"-2"0,5 1 0,2-3 0,2 0 0,4 1 0,2 1 0,-1-1 0,0 0 0,0 1 0,-1-2 0,-1 0 0,1-3 0,3 1 0,1 1 0,1 4 0,-3-3 0,-5 0-8191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13:27:01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24575,'5'2'0,"1"1"0,-1 0 0,0-1 0,0 2 0,0-1 0,0 1 0,0-1 0,-1 1 0,0 1 0,0-1 0,7 10 0,2 0 0,44 49 0,-37-40 0,0-1 0,36 31 0,-42-42-1365,-4 0-5461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13:27:07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204 1 24575,'0'1079'0,"0"-1074"0,0 0 0,0 0 0,-1 0 0,1 0 0,-1-1 0,0 1 0,-3 7 0,3-11 0,1 0 0,-1-1 0,1 1 0,-1 0 0,0 0 0,1 0 0,-1-1 0,0 1 0,1 0 0,-1-1 0,0 1 0,0 0 0,0-1 0,1 1 0,-1-1 0,0 0 0,0 1 0,0-1 0,0 0 0,0 1 0,0-1 0,0 0 0,0 0 0,0 0 0,0 0 0,0 0 0,0 0 0,0 0 0,0 0 0,0 0 0,0 0 0,0-1 0,0 1 0,0 0 0,0-1 0,0 1 0,0-1 0,0 1 0,1-1 0,-1 1 0,0-1 0,0 0 0,-1-1 0,-8-6 7,-1 0-1,1-2 0,1 1 1,0-1-1,0 0 0,1-1 0,0 0 1,1 0-1,0-1 0,-10-24 1,-25-39-1442,32 60-5391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13:27:11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0 196 24575,'1'-2'0,"-1"0"0,1 0 0,-1 0 0,1 0 0,0 0 0,0 0 0,0 1 0,0-1 0,0 0 0,0 1 0,0-1 0,1 0 0,-1 1 0,1-1 0,-1 1 0,1 0 0,-1 0 0,1-1 0,0 1 0,0 0 0,3-1 0,49-20 0,-35 15 0,-9 3 0,8-3 0,-1 0 0,0 0 0,0-2 0,-1 0 0,0-1 0,-1-1 0,0 0 0,16-16 0,-17 12-1365,-3 1-5461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13:27:24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768 186 24575,'-77'-1'0,"-86"3"0,91 9 0,50-6 0,0-2 0,-30 2 0,-298-6 0,402-49 0,-45 43 0,18-14 0,-2-1 0,0-1 0,36-49 0,-49 57 0,-13 23 0,-17 24 0,-12 9 0,-99 117 0,129-156 0,1 0 0,-1-1 0,0 1 0,0 0 0,1 0 0,-1 0 0,1 1 0,-1-1 0,1 0 0,0 0 0,0 1 0,0-1 0,0 1 0,1-1 0,-1 1 0,1-1 0,-1 5 0,2-5 0,0 0 0,0 0 0,0 0 0,0 0 0,0-1 0,1 1 0,-1 0 0,1-1 0,-1 1 0,1-1 0,-1 0 0,1 1 0,0-1 0,0 0 0,0 0 0,-1 0 0,1 0 0,0 0 0,0-1 0,1 1 0,2 0 0,47 17 0,91 37 0,-107-44-1365,-19-7-5461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2:35:23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1 212 24575,'78'-1'0,"30"0"0,147 18 0,-141-6 0,-69-8 0,-1 1 0,56 15 0,-29-4 0,73 7 0,-124-20 0,70 5 0,142-7 0,-95-2 0,-50 1 0,-87 1 0,0 0 0,0 0 0,1 0 0,-1 0 0,0 0 0,0 0 0,0 0 0,0 0 0,1 0 0,-1 0 0,0 0 0,0 0 0,0 0 0,0 0 0,1 0 0,-1 0 0,0-1 0,0 1 0,0 0 0,0 0 0,0 0 0,1 0 0,-1 0 0,0 0 0,0-1 0,0 1 0,0 0 0,0 0 0,0 0 0,0 0 0,0-1 0,0 1 0,0 0 0,1 0 0,-1 0 0,0 0 0,0-1 0,0 1 0,0 0 0,0 0 0,0 0 0,0-1 0,0 1 0,0 0 0,-1 0 0,1 0 0,0 0 0,0-1 0,0 1 0,0 0 0,0 0 0,0 0 0,0-1 0,-12-11 0,-27-16 0,32 23 0,-11-6 0,1 2 0,-1 0 0,-1 1 0,-21-7 0,23 10 0,0-2 0,0 0 0,1-1 0,0 0 0,-22-16 0,-30-19 0,53 34 0,0 0 0,0-1 0,1 0 0,-16-15 0,8-2 0,16 16 0,20 16 0,101 78 0,81 15 0,-103-56 0,-63-30 0,-23-10 0,-1 0 0,1 1 0,-1 0 0,1 0 0,-1 0 0,0 1 0,0-1 0,8 9 0,-14-11 0,1 0 0,-1 0 0,0 0 0,1 0 0,-1 0 0,0 0 0,0 0 0,0 1 0,0-1 0,0 0 0,0 0 0,0 0 0,0 0 0,-1 0 0,1 1 0,0-1 0,-1 0 0,1 0 0,-1 0 0,1 0 0,-1 0 0,1 0 0,-1 0 0,0 0 0,0-1 0,1 1 0,-1 0 0,0 0 0,0 0 0,0-1 0,0 1 0,0 0 0,0-1 0,0 1 0,-2 0 0,-43 25 0,42-24 0,-14 5 0,0 0 0,-33 8 0,38-13 0,0 1 0,1 1 0,0 0 0,0 1 0,0 0 0,0 0 0,1 2 0,-18 12 0,-49 36 0,57-43 0,2 1 0,0 2 0,-25 23 0,-29 22-1365,60-48-5461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2:35:33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 1 24575,'0'552'0,"1"-529"0,2 1 0,6 28 0,3 41 0,0-2 0,-7-66 0,2 50 0,-6-26 0,-3 93 0,2-142 0,0 1 0,0 0 0,0-1 0,0 1 0,0 0 0,0 0 0,0-1 0,-1 1 0,1 0 0,0-1 0,0 1 0,0-1 0,-1 1 0,1 0 0,0-1 0,-1 1 0,1-1 0,0 1 0,-1 0 0,1-1 0,-1 1 0,1-1 0,-1 1 0,1-1 0,-1 0 0,0 1 0,1-1 0,-1 0 0,1 1 0,-1-1 0,0 0 0,0 1 0,-1-1 0,0-1 0,1 1 0,-1-1 0,0 1 0,1-1 0,-1 1 0,1-1 0,-1 0 0,1 0 0,-1 0 0,1 0 0,0 0 0,-2-1 0,-45-48 0,41 42 0,-46-49 0,21 24 0,-42-57 0,41 38 0,60 75 0,95 133 0,-117-149 0,1 1 0,0-1 0,1-1 0,0 1 0,13 10 0,-17-15 0,0-1 0,0 1 0,0 0 0,0-1 0,0 1 0,0-1 0,0 0 0,0 0 0,0 0 0,1 0 0,-1-1 0,0 1 0,1-1 0,-1 0 0,0 0 0,1 0 0,-1 0 0,0-1 0,4 0 0,1-3 0,0-1 0,-1 0 0,1-1 0,-1 1 0,-1-1 0,1 0 0,-1-1 0,0 0 0,-1 0 0,1 0 0,4-10 0,24-26 0,-23 30 0,-1-1 0,0 0 0,12-23 0,-14 22 0,1 1 0,1 0 0,17-21 0,24-34-1365,-41 59-5461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2:35:41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1594 349 24575,'-69'0'0,"-40"1"0,0-4 0,-172-27 0,199 19 0,-1 4 0,0 3 0,-86 7 0,25 0 0,-263-3 0,404 0 0,-1 0 0,1 0 0,-1 0 0,1-1 0,-1 1 0,1-1 0,0 1 0,-1-1 0,1 0 0,-1-1 0,-4-2 0,7 3 0,0 0 0,1 0 0,-1 0 0,0 0 0,1 0 0,-1-1 0,1 1 0,-1 0 0,1 0 0,0 0 0,0-1 0,-1 1 0,1 0 0,0-1 0,0 1 0,0 0 0,0-1 0,1 1 0,-1 0 0,0 0 0,0-1 0,1 1 0,-1 0 0,1 0 0,-1 0 0,1-1 0,0 1 0,-1 0 0,1 0 0,0 0 0,0 0 0,-1 0 0,3-1 0,10-16 0,0 2 0,1 0 0,1 0 0,33-26 0,8-8 0,-32 24 0,-19 19 0,0 1 0,1 0 0,0 0 0,0 0 0,0 1 0,0 0 0,1 0 0,0 0 0,0 1 0,12-5 0,-19 9 0,0 0 0,0 0 0,0-1 0,0 1 0,1 0 0,-1 0 0,0 0 0,0 0 0,0 0 0,0 0 0,0 0 0,0 0 0,1 0 0,-1 0 0,0 0 0,0 0 0,0 0 0,0 0 0,0 0 0,1 0 0,-1 0 0,0 0 0,0 0 0,0 0 0,0 0 0,0 0 0,0 0 0,1 0 0,-1 0 0,0 0 0,0 0 0,0 0 0,0 0 0,0 1 0,0-1 0,0 0 0,1 0 0,-1 0 0,0 0 0,0 0 0,0 0 0,0 0 0,0 1 0,0-1 0,0 0 0,0 0 0,0 0 0,0 0 0,0 0 0,0 0 0,0 1 0,0-1 0,0 0 0,0 0 0,0 0 0,0 0 0,0 0 0,0 1 0,0-1 0,0 0 0,0 0 0,0 0 0,0 0 0,-7 13 0,-14 11 0,-9 6 0,-1-2 0,-37 26 0,38-29 0,23-18 0,-1-1 0,1 0 0,-1 0 0,0 0 0,-16 7 0,22-12 0,0-1 0,0 1 0,1-1 0,-1 1 0,0 0 0,1 0 0,-1 0 0,1 0 0,-1 0 0,1 0 0,-1 0 0,1 0 0,-1 1 0,1-1 0,0 0 0,0 1 0,0-1 0,0 1 0,0 0 0,0-1 0,0 1 0,1 0 0,-1 0 0,0-1 0,1 1 0,0 0 0,-1 0 0,1 0 0,0-1 0,0 1 0,0 2 0,1 0 0,0-1 0,1 0 0,-1 0 0,1 0 0,0 0 0,0 0 0,0 0 0,0-1 0,0 1 0,0-1 0,1 1 0,0-1 0,-1 0 0,1 0 0,0 0 0,4 2 0,55 29 0,-46-26 0,0 0 0,-1 2 0,0 0 0,-1 1 0,18 14 0,112 97 0,-132-110-1365,0-2-5461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2:35:49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1882 396 24575,'-759'-38'0,"310"27"0,312 12 0,109-2 0,-51-10 0,50 6 0,-49-2 0,-25 9 0,-81-4 0,183 2 0,-1 0 0,1 0 0,-1 0 0,1 0 0,-1 0 0,1 0 0,-1 0 0,0-1 0,1 1 0,-1-1 0,1 1 0,-1-1 0,1 1 0,0-1 0,-1 0 0,1 0 0,0 0 0,-1 0 0,1 0 0,0 0 0,0 0 0,0 0 0,0 0 0,-2-3 0,3 2 0,0 1 0,1-1 0,-1 1 0,0-1 0,0 0 0,1 1 0,-1-1 0,1 1 0,0-1 0,-1 1 0,1-1 0,0 1 0,0 0 0,0-1 0,0 1 0,0 0 0,0 0 0,0 0 0,2-2 0,10-9 0,1 1 0,30-19 0,-43 28 0,71-46 0,54-32 0,-74 40 0,-46 34 0,0 1 0,0-1 0,0 1 0,0 1 0,1-1 0,0 1 0,0 0 0,0 1 0,1-1 0,14-3 0,-22 7 0,0 0 0,0 0 0,0 0 0,0 0 0,1 0 0,-1 0 0,0 0 0,0 0 0,0 0 0,0 0 0,0 0 0,0 0 0,1 0 0,-1 0 0,0 0 0,0 1 0,0-1 0,0 0 0,0 0 0,0 0 0,0 0 0,0 0 0,0 0 0,1 0 0,-1 1 0,0-1 0,0 0 0,0 0 0,0 0 0,0 0 0,0 0 0,0 1 0,0-1 0,0 0 0,0 0 0,0 0 0,0 0 0,0 0 0,0 1 0,0-1 0,0 0 0,0 0 0,0 0 0,0 0 0,0 0 0,-1 0 0,1 1 0,0-1 0,0 0 0,0 0 0,0 0 0,0 0 0,0 0 0,0 0 0,0 0 0,-1 1 0,-7 13 0,-13 13 0,7-13 0,0-1 0,-29 19 0,-14 13 0,39-31 0,-1-1 0,0 0 0,-1-2 0,-1 0 0,0-1 0,0-1 0,-28 7 0,47-15 0,-1-1 0,1 1 0,0-1 0,0 1 0,0 0 0,0 0 0,0 0 0,0 0 0,0 0 0,1 0 0,-1 1 0,0-1 0,1 1 0,-1-1 0,1 1 0,-1 0 0,1-1 0,0 1 0,-1 0 0,1 0 0,0 0 0,0 2 0,0-1 0,1-1 0,0 1 0,0-1 0,0 0 0,1 1 0,-1-1 0,1 0 0,-1 1 0,1-1 0,0 0 0,0 1 0,0-1 0,0 0 0,0 0 0,0 0 0,3 3 0,6 7 0,1 0 0,0 0 0,1-1 0,19 13 0,22 21 0,51 54 0,-47-42 0,-47-47-7,-1 2 1,0-1-1,8 16 0,-2-4-1331,-7-11-5488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2:36:04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1084 259 24575,'-1032'0'0,"1029"1"0,0-1 0,0 0 0,0 0 0,-1-1 0,1 1 0,0 0 0,0-1 0,0 0 0,0 0 0,0 0 0,0 0 0,0-1 0,-5-2 0,8 4 0,0-1 0,-1 1 0,1-1 0,-1 1 0,1-1 0,0 1 0,-1-1 0,1 0 0,0 1 0,0-1 0,0 0 0,-1 1 0,1-1 0,0 1 0,0-1 0,0 0 0,0 1 0,0-1 0,0 0 0,0 1 0,0-1 0,0 0 0,1 1 0,-1-2 0,17-23 0,5 6 0,1 0 0,1 2 0,1 0 0,35-17 0,26-18 0,-69 41 0,-6 2 0,1 2 0,0-1 0,15-6 0,-33 18 0,0 0 0,0 0 0,1 0 0,-1 0 0,1 1 0,-5 6 0,3-4 0,1-1 0,-1 1 0,0-1 0,-1-1 0,-12 8 0,-20 6 0,1 1 0,1 2 0,-58 43 0,95-64 0,-1 1 0,0-1 0,1 0 0,0 1 0,-1-1 0,1 1 0,0 0 0,-1-1 0,1 1 0,0 0 0,0 0 0,0 2 0,1-4 0,0 1 0,-1 0 0,1 0 0,0 0 0,0-1 0,0 1 0,0 0 0,0 0 0,1 0 0,-1-1 0,0 1 0,0 0 0,1 0 0,-1 0 0,0-1 0,1 1 0,-1 0 0,0-1 0,1 1 0,-1 0 0,2 0 0,2 3 0,1 0 0,0-1 0,0 0 0,0 0 0,0 0 0,11 4 0,20 11 0,-17-5-170,-1 1-1,0 1 0,-1 0 1,-1 1-1,-1 1 0,0 1 1,25 38-1,-31-38-6655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2:36:09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1301 134 24575,'-79'3'0,"-106"18"0,93 2 0,74-17 0,0 0 0,0-2 0,0 0 0,-33 2 0,-6-6 0,27-1 0,0 2 0,0 0 0,-50 11 0,-87 13 0,143-21 0,-1-1 0,-44 0 0,51-3 0,0 0 0,0 1 0,0 1 0,0 1 0,0 1 0,-33 10 0,-14 7 0,133-34 0,-35-2 0,0-2 0,-1-1 0,-1-2 0,36-29 0,26-17 0,-79 59 0,-1-2 0,0 0 0,-1 0 0,0-1 0,0-1 0,-1 0 0,13-17 0,-23 28 0,-1 0 0,0 0 0,0 0 0,0 0 0,0-1 0,0 1 0,0 0 0,1 0 0,-1 0 0,0 0 0,0 0 0,0-1 0,0 1 0,0 0 0,0 0 0,0 0 0,0-1 0,0 1 0,0 0 0,0 0 0,0 0 0,0 0 0,0-1 0,0 1 0,0 0 0,0 0 0,0 0 0,0-1 0,0 1 0,0 0 0,0 0 0,0 0 0,0 0 0,0-1 0,0 1 0,0 0 0,0 0 0,0 0 0,-1 0 0,1-1 0,0 1 0,0 0 0,0 0 0,0 0 0,0 0 0,-1 0 0,1 0 0,0 0 0,0 0 0,0-1 0,0 1 0,-1 0 0,-13 3 0,-14 11 0,-189 123 0,130-80 0,-88 76 0,158-120 0,16-12 0,0-1 0,0 1 0,0 0 0,1-1 0,-1 1 0,0 0 0,0-1 0,0 1 0,1 0 0,-1 0 0,0 0 0,1 0 0,-1 0 0,1 0 0,-1 0 0,1 0 0,-1 0 0,1 0 0,0 0 0,-1 0 0,1 0 0,0 0 0,0 0 0,0 0 0,0 0 0,0 3 0,1-3 0,0 1 0,0-1 0,0 0 0,0 0 0,0 1 0,0-1 0,1 0 0,-1 0 0,0 0 0,1 0 0,-1 0 0,0 0 0,1-1 0,-1 1 0,1 0 0,1 0 0,14 4 0,1-1 0,31 5 0,-31-6 0,150 20 0,-106-16 0,108 25 0,-132-25-1365,-21-5-5461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2:36:09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1301 134 24575,'-79'3'0,"-106"18"0,93 2 0,74-17 0,0 0 0,0-2 0,0 0 0,-33 2 0,-6-6 0,27-1 0,0 2 0,0 0 0,-50 11 0,-87 13 0,143-21 0,-1-1 0,-44 0 0,51-3 0,0 0 0,0 1 0,0 1 0,0 1 0,0 1 0,-33 10 0,-14 7 0,133-34 0,-35-2 0,0-2 0,-1-1 0,-1-2 0,36-29 0,26-17 0,-79 59 0,-1-2 0,0 0 0,-1 0 0,0-1 0,0-1 0,-1 0 0,13-17 0,-23 28 0,-1 0 0,0 0 0,0 0 0,0 0 0,0-1 0,0 1 0,0 0 0,1 0 0,-1 0 0,0 0 0,0 0 0,0-1 0,0 1 0,0 0 0,0 0 0,0 0 0,0-1 0,0 1 0,0 0 0,0 0 0,0 0 0,0 0 0,0-1 0,0 1 0,0 0 0,0 0 0,0 0 0,0-1 0,0 1 0,0 0 0,0 0 0,0 0 0,0 0 0,0-1 0,0 1 0,0 0 0,0 0 0,0 0 0,-1 0 0,1-1 0,0 1 0,0 0 0,0 0 0,0 0 0,0 0 0,-1 0 0,1 0 0,0 0 0,0 0 0,0-1 0,0 1 0,-1 0 0,-13 3 0,-14 11 0,-189 123 0,130-80 0,-88 76 0,158-120 0,16-12 0,0-1 0,0 1 0,0 0 0,1-1 0,-1 1 0,0 0 0,0-1 0,0 1 0,1 0 0,-1 0 0,0 0 0,1 0 0,-1 0 0,1 0 0,-1 0 0,1 0 0,-1 0 0,1 0 0,0 0 0,-1 0 0,1 0 0,0 0 0,0 0 0,0 0 0,0 0 0,0 3 0,1-3 0,0 1 0,0-1 0,0 0 0,0 0 0,0 1 0,0-1 0,1 0 0,-1 0 0,0 0 0,1 0 0,-1 0 0,0 0 0,1-1 0,-1 1 0,1 0 0,1 0 0,14 4 0,1-1 0,31 5 0,-31-6 0,150 20 0,-106-16 0,108 25 0,-132-25-1365,-21-5-5461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3:20:27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447 1 24575,'0'798'0,"-1"-770"0,-2 1 0,-8 34 0,1-5 0,1-1 0,1-13 0,-2 86 0,12-82 0,0-34 0,-1 0 0,0 0 0,-2-1 0,1 1 0,-2 0 0,1 0 0,-5 15 0,5-27 0,0 0 0,0 0 0,0 0 0,0 0 0,0 0 0,-1 0 0,1 0 0,-1 0 0,1-1 0,-1 1 0,1-1 0,-1 1 0,0-1 0,0 0 0,0 1 0,0-1 0,0 0 0,0 0 0,0 0 0,0-1 0,0 1 0,0 0 0,0-1 0,0 0 0,-1 1 0,1-1 0,0 0 0,0 0 0,-1 0 0,1 0 0,0-1 0,0 1 0,-5-2 0,2 1 0,-1-1 0,0 0 0,1 0 0,-1-1 0,1 0 0,0 0 0,0 0 0,0 0 0,0-1 0,1 0 0,-7-6 0,-43-43 0,41 43 0,1-1 0,1-1 0,0 0 0,-17-24 0,-11-23 0,-50-60 0,148 183 0,-7-1 0,-40-50 0,0 1 0,-1 0 0,0 1 0,13 24 0,-10-11 0,0-2 0,2 0 0,34 43 0,-48-67 0,0 1 0,1-1 0,-1 0 0,0 1 0,1-1 0,-1 0 0,1 0 0,0-1 0,0 1 0,0-1 0,0 1 0,0-1 0,0 0 0,0 0 0,0 0 0,0 0 0,1-1 0,-1 1 0,0-1 0,1 0 0,-1 0 0,0 0 0,0-1 0,1 1 0,-1-1 0,0 1 0,0-1 0,0 0 0,1 0 0,-1-1 0,3-1 0,9-6 0,-1 0 0,1-1 0,-2-1 0,25-24 0,3-2 0,-15 17 0,43-45 0,-58 55 21,0 1 0,1 0 1,0 1-1,1 0 0,25-11 0,30-20-1513,-51 28-5334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850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87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551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117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288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58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116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14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414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41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35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17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customXml" Target="../ink/ink4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8.png"/><Relationship Id="rId7" Type="http://schemas.openxmlformats.org/officeDocument/2006/relationships/customXml" Target="../ink/ink7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customXml" Target="../ink/ink6.xml"/><Relationship Id="rId4" Type="http://schemas.openxmlformats.org/officeDocument/2006/relationships/image" Target="../media/image4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customXml" Target="../ink/ink9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customXml" Target="../ink/ink11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customXml" Target="../ink/ink16.xml"/><Relationship Id="rId3" Type="http://schemas.openxmlformats.org/officeDocument/2006/relationships/image" Target="../media/image37.png"/><Relationship Id="rId7" Type="http://schemas.openxmlformats.org/officeDocument/2006/relationships/customXml" Target="../ink/ink13.xml"/><Relationship Id="rId12" Type="http://schemas.openxmlformats.org/officeDocument/2006/relationships/image" Target="../media/image44.png"/><Relationship Id="rId2" Type="http://schemas.openxmlformats.org/officeDocument/2006/relationships/image" Target="../media/image40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customXml" Target="../ink/ink15.xml"/><Relationship Id="rId5" Type="http://schemas.openxmlformats.org/officeDocument/2006/relationships/customXml" Target="../ink/ink12.xml"/><Relationship Id="rId15" Type="http://schemas.openxmlformats.org/officeDocument/2006/relationships/customXml" Target="../ink/ink17.xml"/><Relationship Id="rId10" Type="http://schemas.openxmlformats.org/officeDocument/2006/relationships/image" Target="../media/image43.png"/><Relationship Id="rId4" Type="http://schemas.microsoft.com/office/2007/relationships/hdphoto" Target="../media/hdphoto2.wdp"/><Relationship Id="rId9" Type="http://schemas.openxmlformats.org/officeDocument/2006/relationships/customXml" Target="../ink/ink14.xml"/><Relationship Id="rId1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customXml" Target="../ink/ink18.xml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7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grass, sky, outdoor, green&#10;&#10;Description automatically generated">
            <a:extLst>
              <a:ext uri="{FF2B5EF4-FFF2-40B4-BE49-F238E27FC236}">
                <a16:creationId xmlns:a16="http://schemas.microsoft.com/office/drawing/2014/main" id="{57527483-7B04-52E2-AEE2-6222EAF245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4000" dirty="0">
                <a:cs typeface="Calibri Light"/>
              </a:rPr>
              <a:t>Robot Farm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l-GR" sz="2000" dirty="0">
                <a:cs typeface="Calibri"/>
              </a:rPr>
              <a:t>3</a:t>
            </a:r>
            <a:r>
              <a:rPr lang="en-US" sz="2000" dirty="0">
                <a:cs typeface="Calibri"/>
              </a:rPr>
              <a:t> </a:t>
            </a:r>
            <a:r>
              <a:rPr lang="el-GR" sz="2000" dirty="0">
                <a:cs typeface="Calibri"/>
              </a:rPr>
              <a:t>Μετρήσεις</a:t>
            </a:r>
            <a:endParaRPr lang="en-US" sz="20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31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81D3D5B4-4498-7124-D407-0BC92D7E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l-GR" dirty="0">
                <a:cs typeface="Calibri Light"/>
              </a:rPr>
              <a:t>Βήμα 4</a:t>
            </a:r>
            <a:r>
              <a:rPr lang="el-GR" baseline="30000" dirty="0">
                <a:cs typeface="Calibri Light"/>
              </a:rPr>
              <a:t>ο</a:t>
            </a:r>
            <a:r>
              <a:rPr lang="el-GR" dirty="0">
                <a:cs typeface="Calibri Light"/>
              </a:rPr>
              <a:t> </a:t>
            </a:r>
            <a:endParaRPr lang="en-US" dirty="0" err="1"/>
          </a:p>
        </p:txBody>
      </p:sp>
      <p:sp>
        <p:nvSpPr>
          <p:cNvPr id="43" name="Content Placeholder 7">
            <a:extLst>
              <a:ext uri="{FF2B5EF4-FFF2-40B4-BE49-F238E27FC236}">
                <a16:creationId xmlns:a16="http://schemas.microsoft.com/office/drawing/2014/main" id="{D5A9C561-80B7-8522-C270-4A1059725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Συνδέουμε τη μπλε γραμμή με το </a:t>
            </a:r>
            <a:r>
              <a:rPr lang="en-US" sz="2000" dirty="0">
                <a:cs typeface="Calibri"/>
              </a:rPr>
              <a:t>GND</a:t>
            </a:r>
          </a:p>
          <a:p>
            <a:r>
              <a:rPr lang="el-GR" sz="2000" dirty="0">
                <a:cs typeface="Calibri"/>
              </a:rPr>
              <a:t>Με αυτό τον τρόπο όλη η μπλε γραμμή θα έχει γείωση</a:t>
            </a:r>
            <a:endParaRPr lang="en-US" sz="2000" dirty="0">
              <a:cs typeface="Calibri"/>
            </a:endParaRPr>
          </a:p>
          <a:p>
            <a:endParaRPr lang="el-GR" sz="2000" dirty="0">
              <a:cs typeface="Calibri"/>
            </a:endParaRP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53B1C898-A3AF-8043-4095-1C14A7551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100" y="747247"/>
            <a:ext cx="6353969" cy="50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54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E753CC-84F1-204E-E5DA-74506B525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0407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l-GR" sz="5200" dirty="0"/>
              <a:t>Προετοιμασία</a:t>
            </a:r>
            <a:endParaRPr lang="en-US" sz="5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EFD86F-0848-01EB-FA55-B4E6DB8A87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57"/>
          <a:stretch/>
        </p:blipFill>
        <p:spPr>
          <a:xfrm>
            <a:off x="20" y="10"/>
            <a:ext cx="699288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6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0C7F0-9AD8-40CA-5979-F2D87646D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1ο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8881E97-5F2C-B1F5-B5EC-05A9229F7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cs typeface="Calibri"/>
              </a:rPr>
              <a:t>Π</a:t>
            </a:r>
            <a:r>
              <a:rPr lang="el-GR" sz="2000" dirty="0">
                <a:cs typeface="Calibri"/>
              </a:rPr>
              <a:t>α</a:t>
            </a:r>
            <a:r>
              <a:rPr lang="en-US" sz="2000" dirty="0" err="1">
                <a:cs typeface="Calibri"/>
              </a:rPr>
              <a:t>τάμε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το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κουμ</a:t>
            </a:r>
            <a:r>
              <a:rPr lang="en-US" sz="2000" dirty="0">
                <a:cs typeface="Calibri"/>
              </a:rPr>
              <a:t>πί connect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1D1B167-428F-AE62-7A00-EBBA6BD6F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118" y="807593"/>
            <a:ext cx="4610819" cy="52395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62501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BE53-B687-E46E-178D-E87E61A8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2ο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E2FC46E-4360-2BC0-34FC-DE02D5F1A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074" y="807593"/>
            <a:ext cx="3562906" cy="5239568"/>
          </a:xfrm>
          <a:prstGeom prst="rect">
            <a:avLst/>
          </a:prstGeom>
          <a:effectLst/>
        </p:spPr>
      </p:pic>
      <p:pic>
        <p:nvPicPr>
          <p:cNvPr id="10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4A76C9C-77C3-3B0D-239A-0A82E6F23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008" y="107536"/>
            <a:ext cx="2165849" cy="898430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6202C06-F318-A873-5A6A-13C1D43DA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846" y="2698237"/>
            <a:ext cx="3424084" cy="34787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cs typeface="Calibri"/>
              </a:rPr>
              <a:t>Συνδέουμε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το</a:t>
            </a:r>
            <a:r>
              <a:rPr lang="en-US" dirty="0">
                <a:cs typeface="Calibri"/>
              </a:rPr>
              <a:t> κα</a:t>
            </a:r>
            <a:r>
              <a:rPr lang="en-US" dirty="0" err="1">
                <a:cs typeface="Calibri"/>
              </a:rPr>
              <a:t>λώδιο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Usb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με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τον</a:t>
            </a:r>
            <a:r>
              <a:rPr lang="en-US" dirty="0">
                <a:cs typeface="Calibri"/>
              </a:rPr>
              <a:t> υπ</a:t>
            </a:r>
            <a:r>
              <a:rPr lang="en-US" dirty="0" err="1">
                <a:cs typeface="Calibri"/>
              </a:rPr>
              <a:t>ολογιστή</a:t>
            </a:r>
            <a:r>
              <a:rPr lang="en-US" dirty="0">
                <a:cs typeface="Calibri"/>
              </a:rPr>
              <a:t> και πα</a:t>
            </a:r>
            <a:r>
              <a:rPr lang="en-US" dirty="0" err="1">
                <a:cs typeface="Calibri"/>
              </a:rPr>
              <a:t>τάμε</a:t>
            </a:r>
            <a:r>
              <a:rPr lang="en-US" dirty="0">
                <a:cs typeface="Calibri"/>
              </a:rPr>
              <a:t> connect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374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BE53-B687-E46E-178D-E87E61A8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</a:t>
            </a:r>
            <a:r>
              <a:rPr lang="el-GR" dirty="0">
                <a:cs typeface="Calibri Light"/>
              </a:rPr>
              <a:t>3</a:t>
            </a:r>
            <a:r>
              <a:rPr lang="en-US" dirty="0">
                <a:cs typeface="Calibri Light"/>
              </a:rPr>
              <a:t>ο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6202C06-F318-A873-5A6A-13C1D43DA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846" y="2698237"/>
            <a:ext cx="3424084" cy="34787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dirty="0">
                <a:cs typeface="Calibri"/>
              </a:rPr>
              <a:t>Πατάμε το κουμπί </a:t>
            </a:r>
            <a:r>
              <a:rPr lang="en-US" dirty="0">
                <a:cs typeface="Calibri"/>
              </a:rPr>
              <a:t>extension</a:t>
            </a:r>
            <a:endParaRPr lang="en-US" dirty="0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851577B5-90C8-984E-6788-EB3C2C229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550" y="729938"/>
            <a:ext cx="5442154" cy="53981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Γραφή 2">
                <a:extLst>
                  <a:ext uri="{FF2B5EF4-FFF2-40B4-BE49-F238E27FC236}">
                    <a16:creationId xmlns:a16="http://schemas.microsoft.com/office/drawing/2014/main" id="{AD678EA5-9D00-8C85-28F2-8ACBDD525426}"/>
                  </a:ext>
                </a:extLst>
              </p14:cNvPr>
              <p14:cNvContentPartPr/>
              <p14:nvPr/>
            </p14:nvContentPartPr>
            <p14:xfrm>
              <a:off x="10600465" y="5554297"/>
              <a:ext cx="389880" cy="141480"/>
            </p14:xfrm>
          </p:contentPart>
        </mc:Choice>
        <mc:Fallback xmlns="">
          <p:pic>
            <p:nvPicPr>
              <p:cNvPr id="3" name="Γραφή 2">
                <a:extLst>
                  <a:ext uri="{FF2B5EF4-FFF2-40B4-BE49-F238E27FC236}">
                    <a16:creationId xmlns:a16="http://schemas.microsoft.com/office/drawing/2014/main" id="{AD678EA5-9D00-8C85-28F2-8ACBDD52542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91825" y="5545297"/>
                <a:ext cx="407520" cy="15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2619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BE53-B687-E46E-178D-E87E61A8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4ο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6202C06-F318-A873-5A6A-13C1D43DA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846" y="2698237"/>
            <a:ext cx="3424084" cy="34787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dirty="0">
                <a:cs typeface="Calibri"/>
              </a:rPr>
              <a:t>Και στην επιλογή </a:t>
            </a:r>
            <a:r>
              <a:rPr lang="en-US" dirty="0">
                <a:cs typeface="Calibri"/>
              </a:rPr>
              <a:t>“Upload Mode Broadcast” </a:t>
            </a:r>
            <a:r>
              <a:rPr lang="el-GR" dirty="0">
                <a:cs typeface="Calibri"/>
              </a:rPr>
              <a:t>πατάμε </a:t>
            </a:r>
            <a:r>
              <a:rPr lang="en-US" dirty="0">
                <a:cs typeface="Calibri"/>
              </a:rPr>
              <a:t>Add</a:t>
            </a:r>
            <a:endParaRPr lang="en-US" dirty="0"/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400FA489-9F41-8CEE-5926-625ECA2E7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57784"/>
            <a:ext cx="4382112" cy="52966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Γραφή 2">
                <a:extLst>
                  <a:ext uri="{FF2B5EF4-FFF2-40B4-BE49-F238E27FC236}">
                    <a16:creationId xmlns:a16="http://schemas.microsoft.com/office/drawing/2014/main" id="{8BE03C6B-EB35-B9C9-772D-A5B8C21F5ED7}"/>
                  </a:ext>
                </a:extLst>
              </p14:cNvPr>
              <p14:cNvContentPartPr/>
              <p14:nvPr/>
            </p14:nvContentPartPr>
            <p14:xfrm>
              <a:off x="5512225" y="2770417"/>
              <a:ext cx="565200" cy="225360"/>
            </p14:xfrm>
          </p:contentPart>
        </mc:Choice>
        <mc:Fallback xmlns="">
          <p:pic>
            <p:nvPicPr>
              <p:cNvPr id="3" name="Γραφή 2">
                <a:extLst>
                  <a:ext uri="{FF2B5EF4-FFF2-40B4-BE49-F238E27FC236}">
                    <a16:creationId xmlns:a16="http://schemas.microsoft.com/office/drawing/2014/main" id="{8BE03C6B-EB35-B9C9-772D-A5B8C21F5ED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03585" y="2761417"/>
                <a:ext cx="582840" cy="24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8286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BE53-B687-E46E-178D-E87E61A8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5ο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6202C06-F318-A873-5A6A-13C1D43DA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846" y="2698237"/>
            <a:ext cx="3424084" cy="34787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dirty="0">
                <a:cs typeface="Calibri"/>
              </a:rPr>
              <a:t>Πηγαίνουμε στην κατηγορία </a:t>
            </a:r>
            <a:r>
              <a:rPr lang="en-US" dirty="0">
                <a:cs typeface="Calibri"/>
              </a:rPr>
              <a:t>Sprites </a:t>
            </a:r>
            <a:r>
              <a:rPr lang="el-GR" dirty="0">
                <a:cs typeface="Calibri"/>
              </a:rPr>
              <a:t>και κάνουμε το ίδιο.</a:t>
            </a:r>
          </a:p>
          <a:p>
            <a:r>
              <a:rPr lang="el-GR" dirty="0">
                <a:cs typeface="Calibri"/>
              </a:rPr>
              <a:t>Πατάμε στο </a:t>
            </a:r>
            <a:r>
              <a:rPr lang="en-US" dirty="0">
                <a:cs typeface="Calibri"/>
              </a:rPr>
              <a:t>extension</a:t>
            </a:r>
            <a:endParaRPr lang="en-US" dirty="0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06169055-01DF-C887-E9DD-C89E6B50F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601" y="802873"/>
            <a:ext cx="5515745" cy="52490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Γραφή 2">
                <a:extLst>
                  <a:ext uri="{FF2B5EF4-FFF2-40B4-BE49-F238E27FC236}">
                    <a16:creationId xmlns:a16="http://schemas.microsoft.com/office/drawing/2014/main" id="{4E2B40D5-5440-4C91-215D-22C978DDE320}"/>
                  </a:ext>
                </a:extLst>
              </p14:cNvPr>
              <p14:cNvContentPartPr/>
              <p14:nvPr/>
            </p14:nvContentPartPr>
            <p14:xfrm>
              <a:off x="7886065" y="431137"/>
              <a:ext cx="199440" cy="412200"/>
            </p14:xfrm>
          </p:contentPart>
        </mc:Choice>
        <mc:Fallback xmlns="">
          <p:pic>
            <p:nvPicPr>
              <p:cNvPr id="3" name="Γραφή 2">
                <a:extLst>
                  <a:ext uri="{FF2B5EF4-FFF2-40B4-BE49-F238E27FC236}">
                    <a16:creationId xmlns:a16="http://schemas.microsoft.com/office/drawing/2014/main" id="{4E2B40D5-5440-4C91-215D-22C978DDE32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77425" y="422497"/>
                <a:ext cx="21708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Γραφή 3">
                <a:extLst>
                  <a:ext uri="{FF2B5EF4-FFF2-40B4-BE49-F238E27FC236}">
                    <a16:creationId xmlns:a16="http://schemas.microsoft.com/office/drawing/2014/main" id="{6525F2D9-31B7-00E8-DC3F-8C9A43466812}"/>
                  </a:ext>
                </a:extLst>
              </p14:cNvPr>
              <p14:cNvContentPartPr/>
              <p14:nvPr/>
            </p14:nvContentPartPr>
            <p14:xfrm>
              <a:off x="11037505" y="5628457"/>
              <a:ext cx="573840" cy="199800"/>
            </p14:xfrm>
          </p:contentPart>
        </mc:Choice>
        <mc:Fallback xmlns="">
          <p:pic>
            <p:nvPicPr>
              <p:cNvPr id="4" name="Γραφή 3">
                <a:extLst>
                  <a:ext uri="{FF2B5EF4-FFF2-40B4-BE49-F238E27FC236}">
                    <a16:creationId xmlns:a16="http://schemas.microsoft.com/office/drawing/2014/main" id="{6525F2D9-31B7-00E8-DC3F-8C9A434668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28865" y="5619817"/>
                <a:ext cx="591480" cy="21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9173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BE53-B687-E46E-178D-E87E61A8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6ο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6202C06-F318-A873-5A6A-13C1D43DA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846" y="2698237"/>
            <a:ext cx="3424084" cy="34787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dirty="0">
                <a:cs typeface="Calibri"/>
              </a:rPr>
              <a:t>Και στην επιλογή </a:t>
            </a:r>
            <a:r>
              <a:rPr lang="en-US" dirty="0">
                <a:cs typeface="Calibri"/>
              </a:rPr>
              <a:t>“Upload Mode Broadcast” </a:t>
            </a:r>
            <a:r>
              <a:rPr lang="el-GR" dirty="0">
                <a:cs typeface="Calibri"/>
              </a:rPr>
              <a:t>πατάμε </a:t>
            </a:r>
            <a:r>
              <a:rPr lang="en-US" dirty="0">
                <a:cs typeface="Calibri"/>
              </a:rPr>
              <a:t>Add</a:t>
            </a:r>
            <a:endParaRPr lang="en-US" dirty="0"/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35381672-94C3-815A-65DF-36CD5883F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929" y="1194434"/>
            <a:ext cx="4096322" cy="42677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Γραφή 2">
                <a:extLst>
                  <a:ext uri="{FF2B5EF4-FFF2-40B4-BE49-F238E27FC236}">
                    <a16:creationId xmlns:a16="http://schemas.microsoft.com/office/drawing/2014/main" id="{E057EFB2-03C4-6E2B-734F-AAAD58C398AC}"/>
                  </a:ext>
                </a:extLst>
              </p14:cNvPr>
              <p14:cNvContentPartPr/>
              <p14:nvPr/>
            </p14:nvContentPartPr>
            <p14:xfrm>
              <a:off x="10761025" y="3532177"/>
              <a:ext cx="677880" cy="248760"/>
            </p14:xfrm>
          </p:contentPart>
        </mc:Choice>
        <mc:Fallback xmlns="">
          <p:pic>
            <p:nvPicPr>
              <p:cNvPr id="3" name="Γραφή 2">
                <a:extLst>
                  <a:ext uri="{FF2B5EF4-FFF2-40B4-BE49-F238E27FC236}">
                    <a16:creationId xmlns:a16="http://schemas.microsoft.com/office/drawing/2014/main" id="{E057EFB2-03C4-6E2B-734F-AAAD58C398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52025" y="3523537"/>
                <a:ext cx="695520" cy="26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2865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BE53-B687-E46E-178D-E87E61A8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7ο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6202C06-F318-A873-5A6A-13C1D43DA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846" y="2698237"/>
            <a:ext cx="3424084" cy="34787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dirty="0">
                <a:cs typeface="Calibri"/>
              </a:rPr>
              <a:t>Ελέγχουμε αν και το </a:t>
            </a:r>
            <a:r>
              <a:rPr lang="en-US" dirty="0">
                <a:cs typeface="Calibri"/>
              </a:rPr>
              <a:t>Arduino </a:t>
            </a:r>
            <a:r>
              <a:rPr lang="el-GR" dirty="0">
                <a:cs typeface="Calibri"/>
              </a:rPr>
              <a:t>και τα </a:t>
            </a:r>
            <a:r>
              <a:rPr lang="en-US" dirty="0">
                <a:cs typeface="Calibri"/>
              </a:rPr>
              <a:t>Sprite </a:t>
            </a:r>
            <a:r>
              <a:rPr lang="el-GR" dirty="0">
                <a:cs typeface="Calibri"/>
              </a:rPr>
              <a:t>έχουν το «</a:t>
            </a:r>
            <a:r>
              <a:rPr lang="en-US" dirty="0">
                <a:cs typeface="Calibri"/>
              </a:rPr>
              <a:t>Upload Mode</a:t>
            </a:r>
            <a:r>
              <a:rPr lang="el-GR" dirty="0">
                <a:cs typeface="Calibri"/>
              </a:rPr>
              <a:t>»</a:t>
            </a:r>
          </a:p>
          <a:p>
            <a:r>
              <a:rPr lang="el-GR" dirty="0">
                <a:cs typeface="Calibri"/>
              </a:rPr>
              <a:t>Με αυτό τον τρόπο το </a:t>
            </a:r>
            <a:r>
              <a:rPr lang="en-US" dirty="0">
                <a:cs typeface="Calibri"/>
              </a:rPr>
              <a:t>Arduino </a:t>
            </a:r>
            <a:r>
              <a:rPr lang="el-GR" dirty="0">
                <a:cs typeface="Calibri"/>
              </a:rPr>
              <a:t>Θα μπορεί να στέλνει μηνύματα στα </a:t>
            </a:r>
            <a:r>
              <a:rPr lang="en-US" dirty="0">
                <a:cs typeface="Calibri"/>
              </a:rPr>
              <a:t>Sprite</a:t>
            </a:r>
            <a:endParaRPr lang="en-US" dirty="0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24FAD921-05A8-0D7C-3D60-7305D2F1D5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867"/>
          <a:stretch/>
        </p:blipFill>
        <p:spPr>
          <a:xfrm>
            <a:off x="6514236" y="681037"/>
            <a:ext cx="4413374" cy="2631367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A12F073D-26F0-A249-46DC-806CB3ECD2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191"/>
          <a:stretch/>
        </p:blipFill>
        <p:spPr>
          <a:xfrm>
            <a:off x="6514236" y="3545597"/>
            <a:ext cx="4413374" cy="2500673"/>
          </a:xfrm>
          <a:prstGeom prst="rect">
            <a:avLst/>
          </a:prstGeom>
        </p:spPr>
      </p:pic>
      <p:pic>
        <p:nvPicPr>
          <p:cNvPr id="9" name="Εικόνα 8">
            <a:extLst>
              <a:ext uri="{FF2B5EF4-FFF2-40B4-BE49-F238E27FC236}">
                <a16:creationId xmlns:a16="http://schemas.microsoft.com/office/drawing/2014/main" id="{D1DD07BF-DDE9-E300-FB77-4FDAA26FC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383" y="2775059"/>
            <a:ext cx="699290" cy="4672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Γραφή 2">
                <a:extLst>
                  <a:ext uri="{FF2B5EF4-FFF2-40B4-BE49-F238E27FC236}">
                    <a16:creationId xmlns:a16="http://schemas.microsoft.com/office/drawing/2014/main" id="{65F89AA0-D571-F001-42D3-2C10592E91E7}"/>
                  </a:ext>
                </a:extLst>
              </p14:cNvPr>
              <p14:cNvContentPartPr/>
              <p14:nvPr/>
            </p14:nvContentPartPr>
            <p14:xfrm>
              <a:off x="10746265" y="1942417"/>
              <a:ext cx="390600" cy="170280"/>
            </p14:xfrm>
          </p:contentPart>
        </mc:Choice>
        <mc:Fallback xmlns="">
          <p:pic>
            <p:nvPicPr>
              <p:cNvPr id="3" name="Γραφή 2">
                <a:extLst>
                  <a:ext uri="{FF2B5EF4-FFF2-40B4-BE49-F238E27FC236}">
                    <a16:creationId xmlns:a16="http://schemas.microsoft.com/office/drawing/2014/main" id="{65F89AA0-D571-F001-42D3-2C10592E91E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37265" y="1933417"/>
                <a:ext cx="40824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Γραφή 3">
                <a:extLst>
                  <a:ext uri="{FF2B5EF4-FFF2-40B4-BE49-F238E27FC236}">
                    <a16:creationId xmlns:a16="http://schemas.microsoft.com/office/drawing/2014/main" id="{D469605E-D0FF-E6F0-4E71-DA6F6BF05A36}"/>
                  </a:ext>
                </a:extLst>
              </p14:cNvPr>
              <p14:cNvContentPartPr/>
              <p14:nvPr/>
            </p14:nvContentPartPr>
            <p14:xfrm>
              <a:off x="10806385" y="4877497"/>
              <a:ext cx="468360" cy="178200"/>
            </p14:xfrm>
          </p:contentPart>
        </mc:Choice>
        <mc:Fallback xmlns="">
          <p:pic>
            <p:nvPicPr>
              <p:cNvPr id="4" name="Γραφή 3">
                <a:extLst>
                  <a:ext uri="{FF2B5EF4-FFF2-40B4-BE49-F238E27FC236}">
                    <a16:creationId xmlns:a16="http://schemas.microsoft.com/office/drawing/2014/main" id="{D469605E-D0FF-E6F0-4E71-DA6F6BF05A3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97745" y="4868497"/>
                <a:ext cx="486000" cy="1958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Βέλος: Καμπύλο προς τα αριστερά 5">
            <a:extLst>
              <a:ext uri="{FF2B5EF4-FFF2-40B4-BE49-F238E27FC236}">
                <a16:creationId xmlns:a16="http://schemas.microsoft.com/office/drawing/2014/main" id="{1E82B236-EB84-30FD-181D-93051E40CEF4}"/>
              </a:ext>
            </a:extLst>
          </p:cNvPr>
          <p:cNvSpPr/>
          <p:nvPr/>
        </p:nvSpPr>
        <p:spPr>
          <a:xfrm rot="10800000">
            <a:off x="5285064" y="1191237"/>
            <a:ext cx="1057013" cy="34143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464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BE53-B687-E46E-178D-E87E61A8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</a:t>
            </a:r>
            <a:r>
              <a:rPr lang="el-GR" dirty="0">
                <a:cs typeface="Calibri Light"/>
              </a:rPr>
              <a:t>8</a:t>
            </a:r>
            <a:r>
              <a:rPr lang="en-US" dirty="0">
                <a:cs typeface="Calibri Light"/>
              </a:rPr>
              <a:t>ο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6202C06-F318-A873-5A6A-13C1D43DA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846" y="2698237"/>
            <a:ext cx="3424084" cy="34787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dirty="0">
                <a:cs typeface="Calibri"/>
              </a:rPr>
              <a:t>Ξαναπηγαίνουμε στην κατηγορία </a:t>
            </a:r>
            <a:r>
              <a:rPr lang="en-US" dirty="0">
                <a:cs typeface="Calibri"/>
              </a:rPr>
              <a:t>Devices </a:t>
            </a:r>
            <a:r>
              <a:rPr lang="el-GR" dirty="0">
                <a:cs typeface="Calibri"/>
              </a:rPr>
              <a:t>που είναι το </a:t>
            </a:r>
            <a:r>
              <a:rPr lang="en-US" dirty="0">
                <a:cs typeface="Calibri"/>
              </a:rPr>
              <a:t>Arduino</a:t>
            </a:r>
          </a:p>
          <a:p>
            <a:r>
              <a:rPr lang="el-GR" dirty="0">
                <a:cs typeface="Calibri"/>
              </a:rPr>
              <a:t>Και πατάμε </a:t>
            </a:r>
            <a:r>
              <a:rPr lang="en-US" dirty="0">
                <a:cs typeface="Calibri"/>
              </a:rPr>
              <a:t>extensions</a:t>
            </a:r>
            <a:endParaRPr lang="en-US" dirty="0"/>
          </a:p>
        </p:txBody>
      </p:sp>
      <p:pic>
        <p:nvPicPr>
          <p:cNvPr id="8" name="Εικόνα 7">
            <a:extLst>
              <a:ext uri="{FF2B5EF4-FFF2-40B4-BE49-F238E27FC236}">
                <a16:creationId xmlns:a16="http://schemas.microsoft.com/office/drawing/2014/main" id="{C900BAF1-B7DD-A7AA-C7AE-34D042798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406" y="557784"/>
            <a:ext cx="5620534" cy="56681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Γραφή 3">
                <a:extLst>
                  <a:ext uri="{FF2B5EF4-FFF2-40B4-BE49-F238E27FC236}">
                    <a16:creationId xmlns:a16="http://schemas.microsoft.com/office/drawing/2014/main" id="{D469605E-D0FF-E6F0-4E71-DA6F6BF05A36}"/>
                  </a:ext>
                </a:extLst>
              </p14:cNvPr>
              <p14:cNvContentPartPr/>
              <p14:nvPr/>
            </p14:nvContentPartPr>
            <p14:xfrm>
              <a:off x="10824858" y="5625642"/>
              <a:ext cx="468360" cy="178200"/>
            </p14:xfrm>
          </p:contentPart>
        </mc:Choice>
        <mc:Fallback xmlns="">
          <p:pic>
            <p:nvPicPr>
              <p:cNvPr id="4" name="Γραφή 3">
                <a:extLst>
                  <a:ext uri="{FF2B5EF4-FFF2-40B4-BE49-F238E27FC236}">
                    <a16:creationId xmlns:a16="http://schemas.microsoft.com/office/drawing/2014/main" id="{D469605E-D0FF-E6F0-4E71-DA6F6BF05A3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15858" y="5616642"/>
                <a:ext cx="48600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Γραφή 9">
                <a:extLst>
                  <a:ext uri="{FF2B5EF4-FFF2-40B4-BE49-F238E27FC236}">
                    <a16:creationId xmlns:a16="http://schemas.microsoft.com/office/drawing/2014/main" id="{4FFDAE28-52E0-7C53-2E22-D7626540A177}"/>
                  </a:ext>
                </a:extLst>
              </p14:cNvPr>
              <p14:cNvContentPartPr/>
              <p14:nvPr/>
            </p14:nvContentPartPr>
            <p14:xfrm>
              <a:off x="6184404" y="646353"/>
              <a:ext cx="283320" cy="526680"/>
            </p14:xfrm>
          </p:contentPart>
        </mc:Choice>
        <mc:Fallback xmlns="">
          <p:pic>
            <p:nvPicPr>
              <p:cNvPr id="10" name="Γραφή 9">
                <a:extLst>
                  <a:ext uri="{FF2B5EF4-FFF2-40B4-BE49-F238E27FC236}">
                    <a16:creationId xmlns:a16="http://schemas.microsoft.com/office/drawing/2014/main" id="{4FFDAE28-52E0-7C53-2E22-D7626540A1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75404" y="637713"/>
                <a:ext cx="300960" cy="54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7832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72B7AB-FBE8-EDCE-1B45-A596C6601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  <a:cs typeface="Calibri Light"/>
              </a:rPr>
              <a:t>Τι</a:t>
            </a:r>
            <a:r>
              <a:rPr lang="en-US" sz="4000" dirty="0">
                <a:solidFill>
                  <a:srgbClr val="FFFFFF"/>
                </a:solidFill>
                <a:cs typeface="Calibri Light"/>
              </a:rPr>
              <a:t> θα </a:t>
            </a:r>
            <a:r>
              <a:rPr lang="en-US" sz="4000" dirty="0" err="1">
                <a:solidFill>
                  <a:srgbClr val="FFFFFF"/>
                </a:solidFill>
                <a:cs typeface="Calibri Light"/>
              </a:rPr>
              <a:t>φτιάξουμε</a:t>
            </a:r>
            <a:r>
              <a:rPr lang="en-US" sz="4000" dirty="0">
                <a:solidFill>
                  <a:srgbClr val="FFFFFF"/>
                </a:solidFill>
                <a:cs typeface="Calibri Light"/>
              </a:rPr>
              <a:t>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32E0D-FC24-0C65-81A5-F3983AC8AA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cs typeface="Calibri"/>
              </a:rPr>
              <a:t>To robot </a:t>
            </a:r>
            <a:r>
              <a:rPr lang="el-GR" sz="2000" dirty="0">
                <a:cs typeface="Calibri"/>
              </a:rPr>
              <a:t>θα μετράει την θερμοκρασία και την υγρασία του χωραφιού</a:t>
            </a:r>
          </a:p>
          <a:p>
            <a:r>
              <a:rPr lang="el-GR" sz="2000" dirty="0">
                <a:cs typeface="Calibri"/>
              </a:rPr>
              <a:t>Στη συνέχεια θα το στέλνει στον υπολογιστή για να ενημερώνεται ο αγρότης</a:t>
            </a:r>
            <a:endParaRPr lang="el-GR" sz="1600" dirty="0">
              <a:cs typeface="Calibri"/>
            </a:endParaRPr>
          </a:p>
          <a:p>
            <a:pPr lvl="1"/>
            <a:endParaRPr lang="el-GR" sz="1600" dirty="0">
              <a:cs typeface="Calibri"/>
            </a:endParaRPr>
          </a:p>
          <a:p>
            <a:endParaRPr lang="en-US" sz="2000" dirty="0">
              <a:cs typeface="Calibri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Εικόνα 9">
            <a:extLst>
              <a:ext uri="{FF2B5EF4-FFF2-40B4-BE49-F238E27FC236}">
                <a16:creationId xmlns:a16="http://schemas.microsoft.com/office/drawing/2014/main" id="{266F3A9D-7550-631F-68D0-807492E8C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246" y="4817890"/>
            <a:ext cx="3407794" cy="1916884"/>
          </a:xfrm>
          <a:prstGeom prst="rect">
            <a:avLst/>
          </a:prstGeom>
        </p:spPr>
      </p:pic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FAB25EE5-8869-75D5-E0DA-22D6B467F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325" y="5276675"/>
            <a:ext cx="1270559" cy="1329655"/>
          </a:xfrm>
          <a:prstGeom prst="rect">
            <a:avLst/>
          </a:prstGeom>
        </p:spPr>
      </p:pic>
      <p:sp>
        <p:nvSpPr>
          <p:cNvPr id="13" name="Βέλος: Καμπύλο προς τα κάτω 12">
            <a:extLst>
              <a:ext uri="{FF2B5EF4-FFF2-40B4-BE49-F238E27FC236}">
                <a16:creationId xmlns:a16="http://schemas.microsoft.com/office/drawing/2014/main" id="{4FD95C4D-E351-7305-EFAE-B861A0D40735}"/>
              </a:ext>
            </a:extLst>
          </p:cNvPr>
          <p:cNvSpPr/>
          <p:nvPr/>
        </p:nvSpPr>
        <p:spPr>
          <a:xfrm>
            <a:off x="6068454" y="4965226"/>
            <a:ext cx="2541865" cy="31144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l-G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903D7EE3-8FB6-39E0-FEF6-D533A1093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359" y="4639888"/>
            <a:ext cx="376622" cy="251670"/>
          </a:xfrm>
          <a:prstGeom prst="rect">
            <a:avLst/>
          </a:prstGeom>
        </p:spPr>
      </p:pic>
      <p:pic>
        <p:nvPicPr>
          <p:cNvPr id="7" name="Θέση περιεχομένου 6" descr="Εικόνα που περιέχει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id="{334967CE-C9A9-A3FF-31C9-C518683348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071" b="93898" l="9753" r="89973">
                        <a14:foregroundMark x1="65110" y1="14961" x2="34890" y2="12008"/>
                        <a14:foregroundMark x1="69643" y1="85827" x2="41758" y2="87205"/>
                        <a14:foregroundMark x1="74313" y1="92126" x2="33791" y2="90551"/>
                        <a14:foregroundMark x1="33791" y1="90551" x2="31044" y2="88780"/>
                        <a14:foregroundMark x1="68956" y1="93898" x2="28434" y2="92913"/>
                        <a14:foregroundMark x1="66346" y1="83661" x2="42033" y2="44094"/>
                        <a14:foregroundMark x1="42033" y1="44094" x2="35852" y2="17913"/>
                        <a14:foregroundMark x1="46429" y1="80512" x2="33516" y2="58858"/>
                        <a14:foregroundMark x1="46429" y1="70866" x2="40385" y2="63386"/>
                        <a14:foregroundMark x1="60852" y1="39764" x2="55082" y2="28740"/>
                        <a14:foregroundMark x1="55082" y1="28740" x2="41896" y2="18110"/>
                        <a14:foregroundMark x1="41896" y1="18110" x2="42857" y2="27362"/>
                        <a14:foregroundMark x1="63049" y1="26378" x2="55907" y2="25787"/>
                        <a14:foregroundMark x1="77610" y1="7480" x2="27747" y2="10630"/>
                        <a14:foregroundMark x1="27747" y1="10630" x2="23489" y2="8071"/>
                        <a14:foregroundMark x1="62225" y1="38976" x2="61538" y2="354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046" y="2193428"/>
            <a:ext cx="2592754" cy="1809229"/>
          </a:xfrm>
        </p:spPr>
      </p:pic>
    </p:spTree>
    <p:extLst>
      <p:ext uri="{BB962C8B-B14F-4D97-AF65-F5344CB8AC3E}">
        <p14:creationId xmlns:p14="http://schemas.microsoft.com/office/powerpoint/2010/main" val="826200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BE53-B687-E46E-178D-E87E61A8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</a:t>
            </a:r>
            <a:r>
              <a:rPr lang="el-GR" dirty="0">
                <a:cs typeface="Calibri Light"/>
              </a:rPr>
              <a:t>9</a:t>
            </a:r>
            <a:r>
              <a:rPr lang="en-US" dirty="0">
                <a:cs typeface="Calibri Light"/>
              </a:rPr>
              <a:t>ο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6202C06-F318-A873-5A6A-13C1D43DA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846" y="2698237"/>
            <a:ext cx="3424084" cy="34787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dirty="0">
                <a:cs typeface="Calibri"/>
              </a:rPr>
              <a:t>Γράφουμε στην αναζήτηση </a:t>
            </a:r>
            <a:r>
              <a:rPr lang="en-US" dirty="0">
                <a:cs typeface="Calibri"/>
              </a:rPr>
              <a:t>dht11</a:t>
            </a:r>
          </a:p>
          <a:p>
            <a:r>
              <a:rPr lang="el-GR" dirty="0">
                <a:cs typeface="Calibri"/>
              </a:rPr>
              <a:t>Και πατάμε </a:t>
            </a:r>
            <a:r>
              <a:rPr lang="en-US" dirty="0">
                <a:cs typeface="Calibri"/>
              </a:rPr>
              <a:t>Add </a:t>
            </a:r>
            <a:r>
              <a:rPr lang="el-GR" dirty="0">
                <a:cs typeface="Calibri"/>
              </a:rPr>
              <a:t>στο πρώτο</a:t>
            </a:r>
            <a:endParaRPr lang="en-US" dirty="0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BD8B191E-7D3E-DA14-3914-B22FE1239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085" y="909693"/>
            <a:ext cx="5020376" cy="49251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Γραφή 3">
                <a:extLst>
                  <a:ext uri="{FF2B5EF4-FFF2-40B4-BE49-F238E27FC236}">
                    <a16:creationId xmlns:a16="http://schemas.microsoft.com/office/drawing/2014/main" id="{D469605E-D0FF-E6F0-4E71-DA6F6BF05A36}"/>
                  </a:ext>
                </a:extLst>
              </p14:cNvPr>
              <p14:cNvContentPartPr/>
              <p14:nvPr/>
            </p14:nvContentPartPr>
            <p14:xfrm>
              <a:off x="7204204" y="5145350"/>
              <a:ext cx="468360" cy="178200"/>
            </p14:xfrm>
          </p:contentPart>
        </mc:Choice>
        <mc:Fallback xmlns="">
          <p:pic>
            <p:nvPicPr>
              <p:cNvPr id="4" name="Γραφή 3">
                <a:extLst>
                  <a:ext uri="{FF2B5EF4-FFF2-40B4-BE49-F238E27FC236}">
                    <a16:creationId xmlns:a16="http://schemas.microsoft.com/office/drawing/2014/main" id="{D469605E-D0FF-E6F0-4E71-DA6F6BF05A3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95204" y="5136350"/>
                <a:ext cx="48600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Γραφή 9">
                <a:extLst>
                  <a:ext uri="{FF2B5EF4-FFF2-40B4-BE49-F238E27FC236}">
                    <a16:creationId xmlns:a16="http://schemas.microsoft.com/office/drawing/2014/main" id="{4FFDAE28-52E0-7C53-2E22-D7626540A177}"/>
                  </a:ext>
                </a:extLst>
              </p14:cNvPr>
              <p14:cNvContentPartPr/>
              <p14:nvPr/>
            </p14:nvContentPartPr>
            <p14:xfrm>
              <a:off x="6184404" y="646353"/>
              <a:ext cx="283320" cy="526680"/>
            </p14:xfrm>
          </p:contentPart>
        </mc:Choice>
        <mc:Fallback xmlns="">
          <p:pic>
            <p:nvPicPr>
              <p:cNvPr id="10" name="Γραφή 9">
                <a:extLst>
                  <a:ext uri="{FF2B5EF4-FFF2-40B4-BE49-F238E27FC236}">
                    <a16:creationId xmlns:a16="http://schemas.microsoft.com/office/drawing/2014/main" id="{4FFDAE28-52E0-7C53-2E22-D7626540A1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75404" y="637353"/>
                <a:ext cx="300960" cy="54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8186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753CC-84F1-204E-E5DA-74506B525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8034" y="2730314"/>
            <a:ext cx="526717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Προγρ</a:t>
            </a:r>
            <a:r>
              <a:rPr lang="en-US" sz="5400" dirty="0"/>
              <a:t>αμματισμός</a:t>
            </a:r>
            <a:br>
              <a:rPr lang="el-GR" sz="5400" dirty="0"/>
            </a:br>
            <a:br>
              <a:rPr lang="el-GR" sz="5400" dirty="0"/>
            </a:br>
            <a:r>
              <a:rPr lang="el-GR" sz="2800" dirty="0"/>
              <a:t>Εμφάνιση τιμών</a:t>
            </a:r>
            <a:endParaRPr lang="en-US" sz="5400" dirty="0" err="1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677ECE0D-2AE9-DB14-9533-04EA690F73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690" b="-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06124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Τίτλος 3">
            <a:extLst>
              <a:ext uri="{FF2B5EF4-FFF2-40B4-BE49-F238E27FC236}">
                <a16:creationId xmlns:a16="http://schemas.microsoft.com/office/drawing/2014/main" id="{943F2676-19E0-13C2-7253-805CE56C0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Τι θα κάνουμε</a:t>
            </a:r>
          </a:p>
        </p:txBody>
      </p:sp>
      <p:sp>
        <p:nvSpPr>
          <p:cNvPr id="5" name="Θέση περιεχομένου 4">
            <a:extLst>
              <a:ext uri="{FF2B5EF4-FFF2-40B4-BE49-F238E27FC236}">
                <a16:creationId xmlns:a16="http://schemas.microsoft.com/office/drawing/2014/main" id="{5D3DC8AC-475C-0CA7-F7AD-32138E0BA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θα πατάμε ένα κουμπί στον υπολογιστή μας και θα στέλνει ένα μήνυμα στο </a:t>
            </a:r>
            <a:r>
              <a:rPr lang="en-US" dirty="0"/>
              <a:t>Arduino </a:t>
            </a:r>
            <a:endParaRPr lang="el-GR" dirty="0"/>
          </a:p>
          <a:p>
            <a:r>
              <a:rPr lang="el-GR" dirty="0"/>
              <a:t>Μόλις το </a:t>
            </a:r>
            <a:r>
              <a:rPr lang="en-US" dirty="0"/>
              <a:t>Arduino </a:t>
            </a:r>
            <a:r>
              <a:rPr lang="el-GR" dirty="0"/>
              <a:t>λάβει το μήνυμα θα μετρήσει την θερμοκρασία και την υγρασία και θα τα στείλει πίσω στον υπολογιστή</a:t>
            </a:r>
          </a:p>
          <a:p>
            <a:r>
              <a:rPr lang="el-GR" dirty="0"/>
              <a:t>Ο υπολογιστής θα εμφανίσει την θερμοκρασία και την υγρασία στην οθόνη</a:t>
            </a:r>
          </a:p>
        </p:txBody>
      </p:sp>
    </p:spTree>
    <p:extLst>
      <p:ext uri="{BB962C8B-B14F-4D97-AF65-F5344CB8AC3E}">
        <p14:creationId xmlns:p14="http://schemas.microsoft.com/office/powerpoint/2010/main" val="3393083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911F9-99A8-219E-AA37-5A8CF2DF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1ο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E57A4A-6748-9B31-3B15-DF24D5D56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l-GR" sz="2000" dirty="0">
              <a:cs typeface="Calibri"/>
            </a:endParaRPr>
          </a:p>
          <a:p>
            <a:r>
              <a:rPr lang="el-GR" sz="2000" dirty="0">
                <a:cs typeface="Calibri"/>
              </a:rPr>
              <a:t>Θέλουμε να σχεδιάσουμε το κουμπί </a:t>
            </a:r>
          </a:p>
          <a:p>
            <a:r>
              <a:rPr lang="el-GR" sz="2000" dirty="0">
                <a:cs typeface="Calibri"/>
              </a:rPr>
              <a:t>Πηγαίνουμε στην κατηγορία </a:t>
            </a:r>
            <a:r>
              <a:rPr lang="en-US" sz="2000" dirty="0">
                <a:cs typeface="Calibri"/>
              </a:rPr>
              <a:t>sprite </a:t>
            </a:r>
            <a:r>
              <a:rPr lang="el-GR" sz="2000" dirty="0">
                <a:cs typeface="Calibri"/>
              </a:rPr>
              <a:t>και πατάμε </a:t>
            </a:r>
            <a:r>
              <a:rPr lang="en-US" sz="2000" dirty="0">
                <a:cs typeface="Calibri"/>
              </a:rPr>
              <a:t>add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58E62CAF-2AB5-E80F-C5FC-A131F5FB4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375" y="1069676"/>
            <a:ext cx="4018814" cy="4871703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88A6CF9E-9BCD-286B-6A3C-D8154EAC9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85163" y1="52444" x2="83740" y2="28000"/>
                        <a14:foregroundMark x1="77033" y1="50222" x2="22764" y2="40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62622" y="281113"/>
            <a:ext cx="1522587" cy="696305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A9BBD7D3-0F10-6262-BCD6-D5E5AEA9C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85163" y1="52444" x2="83740" y2="28000"/>
                        <a14:foregroundMark x1="77033" y1="50222" x2="22764" y2="40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7066" y="3134833"/>
            <a:ext cx="639696" cy="29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161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911F9-99A8-219E-AA37-5A8CF2DF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2ο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E57A4A-6748-9B31-3B15-DF24D5D56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Γράφουμε στην αναζήτηση την λέξη </a:t>
            </a:r>
            <a:r>
              <a:rPr lang="en-US" sz="2000" dirty="0">
                <a:cs typeface="Calibri"/>
              </a:rPr>
              <a:t>button </a:t>
            </a:r>
            <a:r>
              <a:rPr lang="el-GR" sz="2000" dirty="0">
                <a:cs typeface="Calibri"/>
              </a:rPr>
              <a:t>και επιλέγουμε το «</a:t>
            </a:r>
            <a:r>
              <a:rPr lang="en-US" sz="2000" dirty="0">
                <a:cs typeface="Calibri"/>
              </a:rPr>
              <a:t>empty button 1</a:t>
            </a:r>
            <a:r>
              <a:rPr lang="el-GR" sz="2000" dirty="0">
                <a:cs typeface="Calibri"/>
              </a:rPr>
              <a:t>»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6199B427-B823-D57B-385D-0073C1457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165" y="1281639"/>
            <a:ext cx="6332726" cy="4419600"/>
          </a:xfrm>
          <a:prstGeom prst="rect">
            <a:avLst/>
          </a:prstGeom>
        </p:spPr>
      </p:pic>
      <p:pic>
        <p:nvPicPr>
          <p:cNvPr id="6" name="Εικόνα 5">
            <a:extLst>
              <a:ext uri="{FF2B5EF4-FFF2-40B4-BE49-F238E27FC236}">
                <a16:creationId xmlns:a16="http://schemas.microsoft.com/office/drawing/2014/main" id="{561B5442-1E9F-73C0-1C8E-4DFB14A1C5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85163" y1="52444" x2="83740" y2="28000"/>
                        <a14:foregroundMark x1="77033" y1="50222" x2="22764" y2="40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62622" y="281113"/>
            <a:ext cx="1522587" cy="69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592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911F9-99A8-219E-AA37-5A8CF2DF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3ο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E57A4A-6748-9B31-3B15-DF24D5D56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Μπορούμε να σβήσουμε το πάντα</a:t>
            </a:r>
          </a:p>
          <a:p>
            <a:r>
              <a:rPr lang="el-GR" sz="2000" dirty="0">
                <a:cs typeface="Calibri"/>
              </a:rPr>
              <a:t>Στη συνέχεια πατάμε </a:t>
            </a:r>
            <a:r>
              <a:rPr lang="en-US" sz="2000" dirty="0">
                <a:cs typeface="Calibri"/>
              </a:rPr>
              <a:t>Costumes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EE8659AF-B7B3-4AFA-8F43-F493533A2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024" y="603285"/>
            <a:ext cx="4887007" cy="5620534"/>
          </a:xfrm>
          <a:prstGeom prst="rect">
            <a:avLst/>
          </a:prstGeom>
        </p:spPr>
      </p:pic>
      <p:pic>
        <p:nvPicPr>
          <p:cNvPr id="4" name="Εικόνα 3">
            <a:extLst>
              <a:ext uri="{FF2B5EF4-FFF2-40B4-BE49-F238E27FC236}">
                <a16:creationId xmlns:a16="http://schemas.microsoft.com/office/drawing/2014/main" id="{9A7EE6CA-0DF0-6A1D-4CAB-9C46DFDFB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85163" y1="52444" x2="83740" y2="28000"/>
                        <a14:foregroundMark x1="77033" y1="50222" x2="22764" y2="40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62622" y="281113"/>
            <a:ext cx="1522587" cy="69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981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911F9-99A8-219E-AA37-5A8CF2DF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4ο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E57A4A-6748-9B31-3B15-DF24D5D56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Διαλέγουμε άσπρο χρώμα</a:t>
            </a:r>
          </a:p>
          <a:p>
            <a:r>
              <a:rPr lang="el-GR" sz="2000" dirty="0">
                <a:cs typeface="Calibri"/>
              </a:rPr>
              <a:t>Πατάμε το Τ </a:t>
            </a:r>
          </a:p>
          <a:p>
            <a:r>
              <a:rPr lang="el-GR" sz="2000" dirty="0">
                <a:cs typeface="Calibri"/>
              </a:rPr>
              <a:t>Και γράφουμε την λέξη </a:t>
            </a:r>
            <a:r>
              <a:rPr lang="en-US" sz="2000" dirty="0">
                <a:cs typeface="Calibri"/>
              </a:rPr>
              <a:t>DATA </a:t>
            </a:r>
            <a:r>
              <a:rPr lang="el-GR" sz="2000" dirty="0">
                <a:cs typeface="Calibri"/>
              </a:rPr>
              <a:t>επάνω στο κουμπί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30FA0955-9171-7724-0A7E-6C2A906F9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830" y="949258"/>
            <a:ext cx="6129239" cy="4606413"/>
          </a:xfrm>
          <a:prstGeom prst="rect">
            <a:avLst/>
          </a:prstGeom>
        </p:spPr>
      </p:pic>
      <p:pic>
        <p:nvPicPr>
          <p:cNvPr id="4" name="Εικόνα 3">
            <a:extLst>
              <a:ext uri="{FF2B5EF4-FFF2-40B4-BE49-F238E27FC236}">
                <a16:creationId xmlns:a16="http://schemas.microsoft.com/office/drawing/2014/main" id="{0DE2EF69-BFEB-7761-E4EA-60522B37A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85163" y1="52444" x2="83740" y2="28000"/>
                        <a14:foregroundMark x1="77033" y1="50222" x2="22764" y2="40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62622" y="281113"/>
            <a:ext cx="1522587" cy="696305"/>
          </a:xfrm>
          <a:prstGeom prst="rect">
            <a:avLst/>
          </a:prstGeom>
        </p:spPr>
      </p:pic>
      <p:grpSp>
        <p:nvGrpSpPr>
          <p:cNvPr id="15" name="Ομάδα 14">
            <a:extLst>
              <a:ext uri="{FF2B5EF4-FFF2-40B4-BE49-F238E27FC236}">
                <a16:creationId xmlns:a16="http://schemas.microsoft.com/office/drawing/2014/main" id="{C4B101DE-136F-F701-CA4F-AA31073B99B4}"/>
              </a:ext>
            </a:extLst>
          </p:cNvPr>
          <p:cNvGrpSpPr/>
          <p:nvPr/>
        </p:nvGrpSpPr>
        <p:grpSpPr>
          <a:xfrm>
            <a:off x="6098665" y="2342377"/>
            <a:ext cx="301320" cy="136800"/>
            <a:chOff x="6098665" y="2342377"/>
            <a:chExt cx="301320" cy="13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Γραφή 5">
                  <a:extLst>
                    <a:ext uri="{FF2B5EF4-FFF2-40B4-BE49-F238E27FC236}">
                      <a16:creationId xmlns:a16="http://schemas.microsoft.com/office/drawing/2014/main" id="{2529EDCF-030B-CB2A-2AF4-D4E03D7EA77F}"/>
                    </a:ext>
                  </a:extLst>
                </p14:cNvPr>
                <p14:cNvContentPartPr/>
                <p14:nvPr/>
              </p14:nvContentPartPr>
              <p14:xfrm>
                <a:off x="6107305" y="2397817"/>
                <a:ext cx="360" cy="360"/>
              </p14:xfrm>
            </p:contentPart>
          </mc:Choice>
          <mc:Fallback xmlns="">
            <p:pic>
              <p:nvPicPr>
                <p:cNvPr id="6" name="Γραφή 5">
                  <a:extLst>
                    <a:ext uri="{FF2B5EF4-FFF2-40B4-BE49-F238E27FC236}">
                      <a16:creationId xmlns:a16="http://schemas.microsoft.com/office/drawing/2014/main" id="{2529EDCF-030B-CB2A-2AF4-D4E03D7EA77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98305" y="238917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Γραφή 6">
                  <a:extLst>
                    <a:ext uri="{FF2B5EF4-FFF2-40B4-BE49-F238E27FC236}">
                      <a16:creationId xmlns:a16="http://schemas.microsoft.com/office/drawing/2014/main" id="{CD75CB32-ECFF-0412-DDD8-D1F3897B5716}"/>
                    </a:ext>
                  </a:extLst>
                </p14:cNvPr>
                <p14:cNvContentPartPr/>
                <p14:nvPr/>
              </p14:nvContentPartPr>
              <p14:xfrm>
                <a:off x="6098665" y="2397817"/>
                <a:ext cx="301320" cy="360"/>
              </p14:xfrm>
            </p:contentPart>
          </mc:Choice>
          <mc:Fallback xmlns="">
            <p:pic>
              <p:nvPicPr>
                <p:cNvPr id="7" name="Γραφή 6">
                  <a:extLst>
                    <a:ext uri="{FF2B5EF4-FFF2-40B4-BE49-F238E27FC236}">
                      <a16:creationId xmlns:a16="http://schemas.microsoft.com/office/drawing/2014/main" id="{CD75CB32-ECFF-0412-DDD8-D1F3897B571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90025" y="2389177"/>
                  <a:ext cx="318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Γραφή 9">
                  <a:extLst>
                    <a:ext uri="{FF2B5EF4-FFF2-40B4-BE49-F238E27FC236}">
                      <a16:creationId xmlns:a16="http://schemas.microsoft.com/office/drawing/2014/main" id="{5E1FA1EB-91E1-4408-36F2-108C833904E0}"/>
                    </a:ext>
                  </a:extLst>
                </p14:cNvPr>
                <p14:cNvContentPartPr/>
                <p14:nvPr/>
              </p14:nvContentPartPr>
              <p14:xfrm>
                <a:off x="6098665" y="2342377"/>
                <a:ext cx="98640" cy="47520"/>
              </p14:xfrm>
            </p:contentPart>
          </mc:Choice>
          <mc:Fallback xmlns="">
            <p:pic>
              <p:nvPicPr>
                <p:cNvPr id="10" name="Γραφή 9">
                  <a:extLst>
                    <a:ext uri="{FF2B5EF4-FFF2-40B4-BE49-F238E27FC236}">
                      <a16:creationId xmlns:a16="http://schemas.microsoft.com/office/drawing/2014/main" id="{5E1FA1EB-91E1-4408-36F2-108C833904E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090025" y="2333377"/>
                  <a:ext cx="1162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Γραφή 13">
                  <a:extLst>
                    <a:ext uri="{FF2B5EF4-FFF2-40B4-BE49-F238E27FC236}">
                      <a16:creationId xmlns:a16="http://schemas.microsoft.com/office/drawing/2014/main" id="{273225C0-76F4-3EC5-5218-F2B2678C709A}"/>
                    </a:ext>
                  </a:extLst>
                </p14:cNvPr>
                <p14:cNvContentPartPr/>
                <p14:nvPr/>
              </p14:nvContentPartPr>
              <p14:xfrm>
                <a:off x="6098665" y="2389537"/>
                <a:ext cx="91800" cy="89640"/>
              </p14:xfrm>
            </p:contentPart>
          </mc:Choice>
          <mc:Fallback xmlns="">
            <p:pic>
              <p:nvPicPr>
                <p:cNvPr id="14" name="Γραφή 13">
                  <a:extLst>
                    <a:ext uri="{FF2B5EF4-FFF2-40B4-BE49-F238E27FC236}">
                      <a16:creationId xmlns:a16="http://schemas.microsoft.com/office/drawing/2014/main" id="{273225C0-76F4-3EC5-5218-F2B2678C709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090025" y="2380537"/>
                  <a:ext cx="109440" cy="10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Γραφή 15">
                <a:extLst>
                  <a:ext uri="{FF2B5EF4-FFF2-40B4-BE49-F238E27FC236}">
                    <a16:creationId xmlns:a16="http://schemas.microsoft.com/office/drawing/2014/main" id="{4C9B2191-9AF8-D0A8-4B39-79B224D8BEA0}"/>
                  </a:ext>
                </a:extLst>
              </p14:cNvPr>
              <p14:cNvContentPartPr/>
              <p14:nvPr/>
            </p14:nvContentPartPr>
            <p14:xfrm>
              <a:off x="5637145" y="862417"/>
              <a:ext cx="73440" cy="410040"/>
            </p14:xfrm>
          </p:contentPart>
        </mc:Choice>
        <mc:Fallback xmlns="">
          <p:pic>
            <p:nvPicPr>
              <p:cNvPr id="16" name="Γραφή 15">
                <a:extLst>
                  <a:ext uri="{FF2B5EF4-FFF2-40B4-BE49-F238E27FC236}">
                    <a16:creationId xmlns:a16="http://schemas.microsoft.com/office/drawing/2014/main" id="{4C9B2191-9AF8-D0A8-4B39-79B224D8BEA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628505" y="853777"/>
                <a:ext cx="91080" cy="4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Γραφή 16">
                <a:extLst>
                  <a:ext uri="{FF2B5EF4-FFF2-40B4-BE49-F238E27FC236}">
                    <a16:creationId xmlns:a16="http://schemas.microsoft.com/office/drawing/2014/main" id="{0AB3158C-A4AC-9DA8-206D-0BA901282D5C}"/>
                  </a:ext>
                </a:extLst>
              </p14:cNvPr>
              <p14:cNvContentPartPr/>
              <p14:nvPr/>
            </p14:nvContentPartPr>
            <p14:xfrm>
              <a:off x="5693305" y="1188937"/>
              <a:ext cx="108360" cy="70920"/>
            </p14:xfrm>
          </p:contentPart>
        </mc:Choice>
        <mc:Fallback xmlns="">
          <p:pic>
            <p:nvPicPr>
              <p:cNvPr id="17" name="Γραφή 16">
                <a:extLst>
                  <a:ext uri="{FF2B5EF4-FFF2-40B4-BE49-F238E27FC236}">
                    <a16:creationId xmlns:a16="http://schemas.microsoft.com/office/drawing/2014/main" id="{0AB3158C-A4AC-9DA8-206D-0BA901282D5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684305" y="1179937"/>
                <a:ext cx="126000" cy="8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4857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911F9-99A8-219E-AA37-5A8CF2DF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</a:t>
            </a:r>
            <a:r>
              <a:rPr lang="el-GR" dirty="0">
                <a:cs typeface="Calibri Light"/>
              </a:rPr>
              <a:t>5</a:t>
            </a:r>
            <a:r>
              <a:rPr lang="en-US" dirty="0">
                <a:cs typeface="Calibri Light"/>
              </a:rPr>
              <a:t>ο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E57A4A-6748-9B31-3B15-DF24D5D56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Πατάμε το Χ για να επιστρέψουμε στον προγραμματισμό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57A091C9-0775-C051-F61A-5C6834EA0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316" y="1281639"/>
            <a:ext cx="4025994" cy="4207559"/>
          </a:xfrm>
          <a:prstGeom prst="rect">
            <a:avLst/>
          </a:prstGeom>
        </p:spPr>
      </p:pic>
      <p:pic>
        <p:nvPicPr>
          <p:cNvPr id="4" name="Εικόνα 3">
            <a:extLst>
              <a:ext uri="{FF2B5EF4-FFF2-40B4-BE49-F238E27FC236}">
                <a16:creationId xmlns:a16="http://schemas.microsoft.com/office/drawing/2014/main" id="{2055F72B-BDDC-824D-A0CE-53E8E6A7C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85163" y1="52444" x2="83740" y2="28000"/>
                        <a14:foregroundMark x1="77033" y1="50222" x2="22764" y2="40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62622" y="281113"/>
            <a:ext cx="1522587" cy="6963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Γραφή 2">
                <a:extLst>
                  <a:ext uri="{FF2B5EF4-FFF2-40B4-BE49-F238E27FC236}">
                    <a16:creationId xmlns:a16="http://schemas.microsoft.com/office/drawing/2014/main" id="{2BCFF51F-5BDF-1300-A093-7E18D948E77D}"/>
                  </a:ext>
                </a:extLst>
              </p14:cNvPr>
              <p14:cNvContentPartPr/>
              <p14:nvPr/>
            </p14:nvContentPartPr>
            <p14:xfrm>
              <a:off x="10032025" y="4858777"/>
              <a:ext cx="276480" cy="144360"/>
            </p14:xfrm>
          </p:contentPart>
        </mc:Choice>
        <mc:Fallback xmlns="">
          <p:pic>
            <p:nvPicPr>
              <p:cNvPr id="3" name="Γραφή 2">
                <a:extLst>
                  <a:ext uri="{FF2B5EF4-FFF2-40B4-BE49-F238E27FC236}">
                    <a16:creationId xmlns:a16="http://schemas.microsoft.com/office/drawing/2014/main" id="{2BCFF51F-5BDF-1300-A093-7E18D948E77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3385" y="4849777"/>
                <a:ext cx="294120" cy="16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15874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911F9-99A8-219E-AA37-5A8CF2DF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</a:t>
            </a:r>
            <a:r>
              <a:rPr lang="el-GR" dirty="0">
                <a:cs typeface="Calibri Light"/>
              </a:rPr>
              <a:t>6</a:t>
            </a:r>
            <a:r>
              <a:rPr lang="en-US" dirty="0">
                <a:cs typeface="Calibri Light"/>
              </a:rPr>
              <a:t>ο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E57A4A-6748-9B31-3B15-DF24D5D56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Πηγαίνουμε στις μεταβλητές και δημιουργούμε δυο νέες</a:t>
            </a:r>
          </a:p>
          <a:p>
            <a:pPr lvl="1"/>
            <a:r>
              <a:rPr lang="el-GR" sz="1600" dirty="0">
                <a:cs typeface="Calibri"/>
              </a:rPr>
              <a:t>Θερμοκρασία</a:t>
            </a:r>
          </a:p>
          <a:p>
            <a:pPr lvl="1"/>
            <a:r>
              <a:rPr lang="el-GR" sz="1600" dirty="0">
                <a:cs typeface="Calibri"/>
              </a:rPr>
              <a:t>Υγρασία </a:t>
            </a:r>
            <a:endParaRPr lang="en-US" sz="1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CACB5417-89CA-8C61-092F-5EBB40BD5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380" y="676930"/>
            <a:ext cx="3677833" cy="2728715"/>
          </a:xfrm>
          <a:prstGeom prst="rect">
            <a:avLst/>
          </a:prstGeom>
        </p:spPr>
      </p:pic>
      <p:pic>
        <p:nvPicPr>
          <p:cNvPr id="9" name="Εικόνα 8">
            <a:extLst>
              <a:ext uri="{FF2B5EF4-FFF2-40B4-BE49-F238E27FC236}">
                <a16:creationId xmlns:a16="http://schemas.microsoft.com/office/drawing/2014/main" id="{E68FBED5-7E5C-2C8E-C05D-4450F6033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260" y="775854"/>
            <a:ext cx="3259960" cy="5121471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E2D3EF2D-577A-B7B3-6311-F3A287609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237" y="3749964"/>
            <a:ext cx="2869325" cy="2234698"/>
          </a:xfrm>
          <a:prstGeom prst="rect">
            <a:avLst/>
          </a:prstGeom>
        </p:spPr>
      </p:pic>
      <p:pic>
        <p:nvPicPr>
          <p:cNvPr id="4" name="Εικόνα 3">
            <a:extLst>
              <a:ext uri="{FF2B5EF4-FFF2-40B4-BE49-F238E27FC236}">
                <a16:creationId xmlns:a16="http://schemas.microsoft.com/office/drawing/2014/main" id="{0F98E3A7-3464-1E09-6579-068645FEE5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85163" y1="52444" x2="83740" y2="28000"/>
                        <a14:foregroundMark x1="77033" y1="50222" x2="22764" y2="40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62622" y="281113"/>
            <a:ext cx="1522587" cy="69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591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911F9-99A8-219E-AA37-5A8CF2DF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</a:t>
            </a:r>
            <a:r>
              <a:rPr lang="el-GR" dirty="0">
                <a:cs typeface="Calibri Light"/>
              </a:rPr>
              <a:t>7</a:t>
            </a:r>
            <a:r>
              <a:rPr lang="en-US" dirty="0">
                <a:cs typeface="Calibri Light"/>
              </a:rPr>
              <a:t>ο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E57A4A-6748-9B31-3B15-DF24D5D56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Όταν πατηθεί το κουμπί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8241002E-0471-DBD4-7BCD-3C1589D78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038" y="1059966"/>
            <a:ext cx="5752424" cy="4905233"/>
          </a:xfrm>
          <a:prstGeom prst="rect">
            <a:avLst/>
          </a:prstGeom>
        </p:spPr>
      </p:pic>
      <p:pic>
        <p:nvPicPr>
          <p:cNvPr id="4" name="Εικόνα 3">
            <a:extLst>
              <a:ext uri="{FF2B5EF4-FFF2-40B4-BE49-F238E27FC236}">
                <a16:creationId xmlns:a16="http://schemas.microsoft.com/office/drawing/2014/main" id="{DF91F6A9-B8D9-0517-618D-0A0A51077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85163" y1="52444" x2="83740" y2="28000"/>
                        <a14:foregroundMark x1="77033" y1="50222" x2="22764" y2="40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62622" y="281113"/>
            <a:ext cx="1522587" cy="69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499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8FE0E0-D95D-46EF-A375-475D4DB0E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AF3C59-86FD-E519-3D8C-33B96A6E7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94575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Συνδεσμολογία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A0F70-A217-86DB-AF92-C95CD5885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4636008"/>
            <a:ext cx="6894576" cy="1572768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2D82A42F-AEBE-4065-9792-036A904D8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646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686212-2FD0-AD82-11C4-C46B526074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39" r="33402" b="-2"/>
          <a:stretch/>
        </p:blipFill>
        <p:spPr>
          <a:xfrm>
            <a:off x="8139803" y="10"/>
            <a:ext cx="4052199" cy="6857990"/>
          </a:xfrm>
          <a:custGeom>
            <a:avLst/>
            <a:gdLst/>
            <a:ahLst/>
            <a:cxnLst/>
            <a:rect l="l" t="t" r="r" b="b"/>
            <a:pathLst>
              <a:path w="4052199" h="6858000">
                <a:moveTo>
                  <a:pt x="25603" y="0"/>
                </a:moveTo>
                <a:lnTo>
                  <a:pt x="4052199" y="0"/>
                </a:lnTo>
                <a:lnTo>
                  <a:pt x="4052199" y="6858000"/>
                </a:lnTo>
                <a:lnTo>
                  <a:pt x="28079" y="6858000"/>
                </a:lnTo>
                <a:lnTo>
                  <a:pt x="37459" y="6497135"/>
                </a:lnTo>
                <a:cubicBezTo>
                  <a:pt x="37586" y="6492050"/>
                  <a:pt x="38603" y="6487092"/>
                  <a:pt x="38603" y="6482007"/>
                </a:cubicBezTo>
                <a:cubicBezTo>
                  <a:pt x="47502" y="6367973"/>
                  <a:pt x="52587" y="6253939"/>
                  <a:pt x="18135" y="6142702"/>
                </a:cubicBezTo>
                <a:cubicBezTo>
                  <a:pt x="15084" y="6132214"/>
                  <a:pt x="13495" y="6121344"/>
                  <a:pt x="13432" y="6110411"/>
                </a:cubicBezTo>
                <a:cubicBezTo>
                  <a:pt x="11690" y="6013324"/>
                  <a:pt x="15936" y="5916236"/>
                  <a:pt x="26145" y="5819669"/>
                </a:cubicBezTo>
                <a:cubicBezTo>
                  <a:pt x="31229" y="5760555"/>
                  <a:pt x="26017" y="5700423"/>
                  <a:pt x="42926" y="5641690"/>
                </a:cubicBezTo>
                <a:cubicBezTo>
                  <a:pt x="50337" y="5612565"/>
                  <a:pt x="54595" y="5582728"/>
                  <a:pt x="55638" y="5552700"/>
                </a:cubicBezTo>
                <a:cubicBezTo>
                  <a:pt x="60087" y="5479983"/>
                  <a:pt x="38603" y="5411588"/>
                  <a:pt x="18263" y="5343066"/>
                </a:cubicBezTo>
                <a:cubicBezTo>
                  <a:pt x="7456" y="5306707"/>
                  <a:pt x="-5384" y="5269459"/>
                  <a:pt x="2372" y="5231320"/>
                </a:cubicBezTo>
                <a:cubicBezTo>
                  <a:pt x="16076" y="5173655"/>
                  <a:pt x="23920" y="5114744"/>
                  <a:pt x="25763" y="5055502"/>
                </a:cubicBezTo>
                <a:cubicBezTo>
                  <a:pt x="25635" y="5012660"/>
                  <a:pt x="15338" y="4970962"/>
                  <a:pt x="18898" y="4928374"/>
                </a:cubicBezTo>
                <a:cubicBezTo>
                  <a:pt x="27073" y="4845715"/>
                  <a:pt x="29157" y="4762561"/>
                  <a:pt x="25127" y="4679584"/>
                </a:cubicBezTo>
                <a:cubicBezTo>
                  <a:pt x="25077" y="4646429"/>
                  <a:pt x="28776" y="4613376"/>
                  <a:pt x="36187" y="4581060"/>
                </a:cubicBezTo>
                <a:cubicBezTo>
                  <a:pt x="45493" y="4524043"/>
                  <a:pt x="47464" y="4466060"/>
                  <a:pt x="42036" y="4408547"/>
                </a:cubicBezTo>
                <a:cubicBezTo>
                  <a:pt x="36060" y="4341932"/>
                  <a:pt x="18263" y="4276334"/>
                  <a:pt x="13685" y="4209719"/>
                </a:cubicBezTo>
                <a:cubicBezTo>
                  <a:pt x="6694" y="4099371"/>
                  <a:pt x="16610" y="3989024"/>
                  <a:pt x="26398" y="3879186"/>
                </a:cubicBezTo>
                <a:cubicBezTo>
                  <a:pt x="34026" y="3808731"/>
                  <a:pt x="36060" y="3737781"/>
                  <a:pt x="32501" y="3667009"/>
                </a:cubicBezTo>
                <a:cubicBezTo>
                  <a:pt x="28051" y="3610818"/>
                  <a:pt x="21059" y="3554755"/>
                  <a:pt x="19788" y="3498437"/>
                </a:cubicBezTo>
                <a:cubicBezTo>
                  <a:pt x="17627" y="3398006"/>
                  <a:pt x="18390" y="3297701"/>
                  <a:pt x="24237" y="3197143"/>
                </a:cubicBezTo>
                <a:cubicBezTo>
                  <a:pt x="27162" y="3146928"/>
                  <a:pt x="32119" y="3096966"/>
                  <a:pt x="34026" y="3046242"/>
                </a:cubicBezTo>
                <a:cubicBezTo>
                  <a:pt x="35933" y="2995518"/>
                  <a:pt x="40001" y="2944413"/>
                  <a:pt x="28433" y="2894578"/>
                </a:cubicBezTo>
                <a:cubicBezTo>
                  <a:pt x="8855" y="2810038"/>
                  <a:pt x="23220" y="2725879"/>
                  <a:pt x="27415" y="2641593"/>
                </a:cubicBezTo>
                <a:cubicBezTo>
                  <a:pt x="29958" y="2589217"/>
                  <a:pt x="45214" y="2535568"/>
                  <a:pt x="31738" y="2484717"/>
                </a:cubicBezTo>
                <a:cubicBezTo>
                  <a:pt x="10507" y="2405008"/>
                  <a:pt x="24492" y="2326951"/>
                  <a:pt x="31738" y="2248513"/>
                </a:cubicBezTo>
                <a:cubicBezTo>
                  <a:pt x="40218" y="2174283"/>
                  <a:pt x="38768" y="2099252"/>
                  <a:pt x="27415" y="2025403"/>
                </a:cubicBezTo>
                <a:cubicBezTo>
                  <a:pt x="12986" y="1952165"/>
                  <a:pt x="12986" y="1876803"/>
                  <a:pt x="27415" y="1803565"/>
                </a:cubicBezTo>
                <a:cubicBezTo>
                  <a:pt x="39276" y="1743102"/>
                  <a:pt x="40598" y="1681038"/>
                  <a:pt x="31356" y="1620119"/>
                </a:cubicBezTo>
                <a:cubicBezTo>
                  <a:pt x="25127" y="1576514"/>
                  <a:pt x="13940" y="1533163"/>
                  <a:pt x="12414" y="1489558"/>
                </a:cubicBezTo>
                <a:cubicBezTo>
                  <a:pt x="9262" y="1398420"/>
                  <a:pt x="11118" y="1307167"/>
                  <a:pt x="18008" y="1216233"/>
                </a:cubicBezTo>
                <a:cubicBezTo>
                  <a:pt x="26017" y="1112496"/>
                  <a:pt x="41400" y="1009268"/>
                  <a:pt x="30721" y="904896"/>
                </a:cubicBezTo>
                <a:cubicBezTo>
                  <a:pt x="27162" y="869046"/>
                  <a:pt x="19661" y="833323"/>
                  <a:pt x="18771" y="797346"/>
                </a:cubicBezTo>
                <a:cubicBezTo>
                  <a:pt x="17118" y="730095"/>
                  <a:pt x="16737" y="663607"/>
                  <a:pt x="20169" y="593941"/>
                </a:cubicBezTo>
                <a:cubicBezTo>
                  <a:pt x="23602" y="524274"/>
                  <a:pt x="38348" y="451938"/>
                  <a:pt x="28433" y="383798"/>
                </a:cubicBezTo>
                <a:cubicBezTo>
                  <a:pt x="18516" y="315657"/>
                  <a:pt x="24873" y="248406"/>
                  <a:pt x="31229" y="181410"/>
                </a:cubicBezTo>
                <a:cubicBezTo>
                  <a:pt x="34344" y="149565"/>
                  <a:pt x="36410" y="118069"/>
                  <a:pt x="35854" y="8670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41002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911F9-99A8-219E-AA37-5A8CF2DF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</a:t>
            </a:r>
            <a:r>
              <a:rPr lang="el-GR" dirty="0">
                <a:cs typeface="Calibri Light"/>
              </a:rPr>
              <a:t>8</a:t>
            </a:r>
            <a:r>
              <a:rPr lang="en-US" dirty="0">
                <a:cs typeface="Calibri Light"/>
              </a:rPr>
              <a:t>ο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E57A4A-6748-9B31-3B15-DF24D5D56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Θα στείλει στο </a:t>
            </a:r>
            <a:r>
              <a:rPr lang="en-US" sz="2000" dirty="0">
                <a:cs typeface="Calibri"/>
              </a:rPr>
              <a:t>Arduino </a:t>
            </a:r>
            <a:r>
              <a:rPr lang="el-GR" sz="2000" dirty="0">
                <a:cs typeface="Calibri"/>
              </a:rPr>
              <a:t>το μήνυμα «</a:t>
            </a:r>
            <a:r>
              <a:rPr lang="en-US" sz="2000" dirty="0">
                <a:cs typeface="Calibri"/>
              </a:rPr>
              <a:t>data</a:t>
            </a:r>
            <a:r>
              <a:rPr lang="el-GR" sz="2000" dirty="0">
                <a:cs typeface="Calibri"/>
              </a:rPr>
              <a:t>»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83466304-B58D-2A1E-EC72-BB7880D60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963" y="1088862"/>
            <a:ext cx="6132945" cy="5059293"/>
          </a:xfrm>
          <a:prstGeom prst="rect">
            <a:avLst/>
          </a:prstGeom>
        </p:spPr>
      </p:pic>
      <p:pic>
        <p:nvPicPr>
          <p:cNvPr id="4" name="Εικόνα 3">
            <a:extLst>
              <a:ext uri="{FF2B5EF4-FFF2-40B4-BE49-F238E27FC236}">
                <a16:creationId xmlns:a16="http://schemas.microsoft.com/office/drawing/2014/main" id="{D505A792-872D-512D-D55D-5DB68587E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85163" y1="52444" x2="83740" y2="28000"/>
                        <a14:foregroundMark x1="77033" y1="50222" x2="22764" y2="40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62622" y="281113"/>
            <a:ext cx="1522587" cy="69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73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911F9-99A8-219E-AA37-5A8CF2DF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9ο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E57A4A-6748-9B31-3B15-DF24D5D56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Τώρα θα προγραμματίσουμε το </a:t>
            </a:r>
            <a:r>
              <a:rPr lang="en-US" sz="2000" dirty="0">
                <a:cs typeface="Calibri"/>
              </a:rPr>
              <a:t>Arduino </a:t>
            </a:r>
            <a:r>
              <a:rPr lang="el-GR" sz="2000" dirty="0">
                <a:cs typeface="Calibri"/>
              </a:rPr>
              <a:t>να δέχεται το μήνυμα και να στέλνει πίσω στον υπολογιστή τις τιμές</a:t>
            </a:r>
          </a:p>
          <a:p>
            <a:r>
              <a:rPr lang="en-US" sz="2000" dirty="0" err="1">
                <a:cs typeface="Calibri"/>
              </a:rPr>
              <a:t>Ότ</a:t>
            </a:r>
            <a:r>
              <a:rPr lang="en-US" sz="2000" dirty="0">
                <a:cs typeface="Calibri"/>
              </a:rPr>
              <a:t>αν ανοίξει το Arduino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2362372-AECC-D524-6DE4-08CB0A8C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320" y="807593"/>
            <a:ext cx="5920415" cy="5239568"/>
          </a:xfrm>
          <a:prstGeom prst="rect">
            <a:avLst/>
          </a:prstGeom>
          <a:effectLst/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1DD246BA-3E23-4954-4462-D517C0F8B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451" y="281788"/>
            <a:ext cx="1294080" cy="98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22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911F9-99A8-219E-AA37-5A8CF2DF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10ο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E57A4A-6748-9B31-3B15-DF24D5D56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Θα ορίσουμε ότι έχουμε 1 αισθητήρα στην θέση 7 του </a:t>
            </a:r>
            <a:r>
              <a:rPr lang="en-US" sz="2000" dirty="0">
                <a:cs typeface="Calibri"/>
              </a:rPr>
              <a:t>Arduino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1DD246BA-3E23-4954-4462-D517C0F8B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451" y="299041"/>
            <a:ext cx="1294080" cy="982598"/>
          </a:xfrm>
          <a:prstGeom prst="rect">
            <a:avLst/>
          </a:prstGeom>
        </p:spPr>
      </p:pic>
      <p:pic>
        <p:nvPicPr>
          <p:cNvPr id="6" name="Εικόνα 5">
            <a:extLst>
              <a:ext uri="{FF2B5EF4-FFF2-40B4-BE49-F238E27FC236}">
                <a16:creationId xmlns:a16="http://schemas.microsoft.com/office/drawing/2014/main" id="{D7A97C00-7804-5E78-313A-046F17B1D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861" y="790339"/>
            <a:ext cx="6246208" cy="5405373"/>
          </a:xfrm>
          <a:prstGeom prst="rect">
            <a:avLst/>
          </a:prstGeom>
        </p:spPr>
      </p:pic>
      <p:pic>
        <p:nvPicPr>
          <p:cNvPr id="4" name="Εικόνα 3">
            <a:extLst>
              <a:ext uri="{FF2B5EF4-FFF2-40B4-BE49-F238E27FC236}">
                <a16:creationId xmlns:a16="http://schemas.microsoft.com/office/drawing/2014/main" id="{154E88B9-E0D7-3BEE-2BD5-723178B296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66" t="10198" r="36304" b="26712"/>
          <a:stretch/>
        </p:blipFill>
        <p:spPr>
          <a:xfrm>
            <a:off x="3588530" y="4113391"/>
            <a:ext cx="3070315" cy="3025124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91425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911F9-99A8-219E-AA37-5A8CF2DF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11ο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E57A4A-6748-9B31-3B15-DF24D5D56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Όταν λάβει το μήνυμα </a:t>
            </a:r>
            <a:r>
              <a:rPr lang="en-US" sz="2000" dirty="0">
                <a:cs typeface="Calibri"/>
              </a:rPr>
              <a:t>data </a:t>
            </a:r>
            <a:r>
              <a:rPr lang="el-GR" sz="2000" dirty="0">
                <a:cs typeface="Calibri"/>
              </a:rPr>
              <a:t>το </a:t>
            </a:r>
            <a:r>
              <a:rPr lang="en-US" sz="2000" dirty="0">
                <a:cs typeface="Calibri"/>
              </a:rPr>
              <a:t>Arduino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1DD246BA-3E23-4954-4462-D517C0F8B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451" y="299041"/>
            <a:ext cx="1294080" cy="982598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9F43E506-57B4-E43B-3D78-5B527B99D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051" y="974555"/>
            <a:ext cx="6306953" cy="521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563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911F9-99A8-219E-AA37-5A8CF2DF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12ο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E57A4A-6748-9B31-3B15-DF24D5D56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Θα στείλει ένα μήνυμα στον υπολογιστή με όνομα </a:t>
            </a:r>
            <a:r>
              <a:rPr lang="en-US" sz="2000" dirty="0">
                <a:cs typeface="Calibri"/>
              </a:rPr>
              <a:t>temp (temperature = </a:t>
            </a:r>
            <a:r>
              <a:rPr lang="el-GR" sz="2000" dirty="0">
                <a:cs typeface="Calibri"/>
              </a:rPr>
              <a:t>θερμοκρασία</a:t>
            </a:r>
            <a:r>
              <a:rPr lang="en-US" sz="2000" dirty="0">
                <a:cs typeface="Calibri"/>
              </a:rPr>
              <a:t>)</a:t>
            </a:r>
            <a:r>
              <a:rPr lang="el-GR" sz="2000" dirty="0">
                <a:cs typeface="Calibri"/>
              </a:rPr>
              <a:t> με την τιμή της θερμοκρασίας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1DD246BA-3E23-4954-4462-D517C0F8B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451" y="299041"/>
            <a:ext cx="1294080" cy="982598"/>
          </a:xfrm>
          <a:prstGeom prst="rect">
            <a:avLst/>
          </a:prstGeom>
        </p:spPr>
      </p:pic>
      <p:pic>
        <p:nvPicPr>
          <p:cNvPr id="6" name="Εικόνα 5">
            <a:extLst>
              <a:ext uri="{FF2B5EF4-FFF2-40B4-BE49-F238E27FC236}">
                <a16:creationId xmlns:a16="http://schemas.microsoft.com/office/drawing/2014/main" id="{D371796B-AE1F-E07C-A8A2-04F2B88A8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513" y="1579418"/>
            <a:ext cx="6421897" cy="449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7557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911F9-99A8-219E-AA37-5A8CF2DF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13ο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E57A4A-6748-9B31-3B15-DF24D5D56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Και ένα δεύτερο μήνυμα </a:t>
            </a:r>
            <a:r>
              <a:rPr lang="en-US" sz="2000" dirty="0">
                <a:cs typeface="Calibri"/>
              </a:rPr>
              <a:t>hum (humidity = </a:t>
            </a:r>
            <a:r>
              <a:rPr lang="el-GR" sz="2000" dirty="0">
                <a:cs typeface="Calibri"/>
              </a:rPr>
              <a:t>Υγρασία</a:t>
            </a:r>
            <a:r>
              <a:rPr lang="en-US" sz="2000" dirty="0">
                <a:cs typeface="Calibri"/>
              </a:rPr>
              <a:t>)</a:t>
            </a:r>
            <a:r>
              <a:rPr lang="el-GR" sz="2000" dirty="0">
                <a:cs typeface="Calibri"/>
              </a:rPr>
              <a:t> με την τιμή της υγρασίας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1DD246BA-3E23-4954-4462-D517C0F8B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451" y="281788"/>
            <a:ext cx="1294080" cy="982598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0A97D4C8-0E51-1B01-BBC4-485F4B4BB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243" y="1281639"/>
            <a:ext cx="6558219" cy="465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94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911F9-99A8-219E-AA37-5A8CF2DF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14ο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E57A4A-6748-9B31-3B15-DF24D5D56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Τώρα θα προγραμματίσουμε τα </a:t>
            </a:r>
            <a:r>
              <a:rPr lang="en-US" sz="2000" dirty="0">
                <a:cs typeface="Calibri"/>
              </a:rPr>
              <a:t>sprite </a:t>
            </a:r>
            <a:r>
              <a:rPr lang="el-GR" sz="2000" dirty="0">
                <a:cs typeface="Calibri"/>
              </a:rPr>
              <a:t>να εμφανίζουν την θερμοκρασία και την υγρασία όταν λάβουν τα δυο μηνύματα</a:t>
            </a:r>
          </a:p>
          <a:p>
            <a:r>
              <a:rPr lang="el-GR" sz="2000" dirty="0">
                <a:cs typeface="Calibri"/>
              </a:rPr>
              <a:t>Όταν ο υπολογιστής λάβει το μήνυμα </a:t>
            </a:r>
            <a:r>
              <a:rPr lang="en-US" sz="2000" dirty="0">
                <a:cs typeface="Calibri"/>
              </a:rPr>
              <a:t>temp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152A8DF0-76F9-C8A8-73D1-A04C1CB0B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455" y="790339"/>
            <a:ext cx="5972848" cy="5258703"/>
          </a:xfrm>
          <a:prstGeom prst="rect">
            <a:avLst/>
          </a:prstGeom>
        </p:spPr>
      </p:pic>
      <p:pic>
        <p:nvPicPr>
          <p:cNvPr id="4" name="Εικόνα 3">
            <a:extLst>
              <a:ext uri="{FF2B5EF4-FFF2-40B4-BE49-F238E27FC236}">
                <a16:creationId xmlns:a16="http://schemas.microsoft.com/office/drawing/2014/main" id="{BA25A03B-D224-B13B-E09F-640526DE3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85163" y1="52444" x2="83740" y2="28000"/>
                        <a14:foregroundMark x1="77033" y1="50222" x2="22764" y2="40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62622" y="281113"/>
            <a:ext cx="1522587" cy="69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076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911F9-99A8-219E-AA37-5A8CF2DF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15ο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E57A4A-6748-9B31-3B15-DF24D5D56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Η μεταβλητή θερμοκρασία θα πάρει την τιμή του μηνύματος </a:t>
            </a:r>
            <a:r>
              <a:rPr lang="en-US" sz="2000" dirty="0">
                <a:cs typeface="Calibri"/>
              </a:rPr>
              <a:t>temp (</a:t>
            </a:r>
            <a:r>
              <a:rPr lang="el-GR" sz="2000" dirty="0">
                <a:cs typeface="Calibri"/>
              </a:rPr>
              <a:t>δηλαδή την θερμοκρασία που μέτρησε το </a:t>
            </a:r>
            <a:r>
              <a:rPr lang="en-US" sz="2000" dirty="0">
                <a:cs typeface="Calibri"/>
              </a:rPr>
              <a:t>Arduino)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14911FF5-E557-CDBD-E4E7-FF8FB31E3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761" y="1440426"/>
            <a:ext cx="6313533" cy="4284183"/>
          </a:xfrm>
          <a:prstGeom prst="rect">
            <a:avLst/>
          </a:prstGeom>
        </p:spPr>
      </p:pic>
      <p:pic>
        <p:nvPicPr>
          <p:cNvPr id="4" name="Εικόνα 3">
            <a:extLst>
              <a:ext uri="{FF2B5EF4-FFF2-40B4-BE49-F238E27FC236}">
                <a16:creationId xmlns:a16="http://schemas.microsoft.com/office/drawing/2014/main" id="{E8560D92-91E9-F125-2C3F-26DD81F4C6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85163" y1="52444" x2="83740" y2="28000"/>
                        <a14:foregroundMark x1="77033" y1="50222" x2="22764" y2="40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62622" y="281113"/>
            <a:ext cx="1522587" cy="69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9593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911F9-99A8-219E-AA37-5A8CF2DF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err="1">
                <a:cs typeface="Calibri Light"/>
              </a:rPr>
              <a:t>Βήμ</a:t>
            </a:r>
            <a:r>
              <a:rPr lang="en-US">
                <a:cs typeface="Calibri Light"/>
              </a:rPr>
              <a:t>α 16ο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E57A4A-6748-9B31-3B15-DF24D5D56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Αντίστοιχα όταν λάβει το μήνυμα </a:t>
            </a:r>
            <a:r>
              <a:rPr lang="en-US" sz="2000" dirty="0">
                <a:cs typeface="Calibri"/>
              </a:rPr>
              <a:t>hum</a:t>
            </a:r>
            <a:r>
              <a:rPr lang="el-GR" sz="2000" dirty="0">
                <a:cs typeface="Calibri"/>
              </a:rPr>
              <a:t>, η μεταβλητή Υγρασία θα πάρει την τιμή του μηνύματος </a:t>
            </a:r>
            <a:r>
              <a:rPr lang="en-US" sz="2000" dirty="0">
                <a:cs typeface="Calibri"/>
              </a:rPr>
              <a:t>hum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A397A39C-A189-BC6B-DC65-3D2571727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532" y="1331157"/>
            <a:ext cx="6499254" cy="4192440"/>
          </a:xfrm>
          <a:prstGeom prst="rect">
            <a:avLst/>
          </a:prstGeom>
        </p:spPr>
      </p:pic>
      <p:pic>
        <p:nvPicPr>
          <p:cNvPr id="4" name="Εικόνα 3">
            <a:extLst>
              <a:ext uri="{FF2B5EF4-FFF2-40B4-BE49-F238E27FC236}">
                <a16:creationId xmlns:a16="http://schemas.microsoft.com/office/drawing/2014/main" id="{CB819E47-6AC6-7C38-CFBC-4CDCC39E8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85163" y1="52444" x2="83740" y2="28000"/>
                        <a14:foregroundMark x1="77033" y1="50222" x2="22764" y2="40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62622" y="281113"/>
            <a:ext cx="1522587" cy="69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7415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911F9-99A8-219E-AA37-5A8CF2DF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</a:t>
            </a:r>
            <a:r>
              <a:rPr lang="el-GR" dirty="0">
                <a:cs typeface="Calibri Light"/>
              </a:rPr>
              <a:t>17</a:t>
            </a:r>
            <a:r>
              <a:rPr lang="en-US" dirty="0">
                <a:cs typeface="Calibri Light"/>
              </a:rPr>
              <a:t>ο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E57A4A-6748-9B31-3B15-DF24D5D56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Κάνουμε </a:t>
            </a:r>
            <a:r>
              <a:rPr lang="en-US" sz="2000" dirty="0">
                <a:cs typeface="Calibri"/>
              </a:rPr>
              <a:t>upload </a:t>
            </a:r>
            <a:r>
              <a:rPr lang="el-GR" sz="2000" dirty="0">
                <a:cs typeface="Calibri"/>
              </a:rPr>
              <a:t>το πρόγραμμα στο </a:t>
            </a:r>
            <a:r>
              <a:rPr lang="en-US" sz="2000" dirty="0">
                <a:cs typeface="Calibri"/>
              </a:rPr>
              <a:t>Arduino </a:t>
            </a:r>
            <a:r>
              <a:rPr lang="el-GR" sz="2000" dirty="0">
                <a:cs typeface="Calibri"/>
              </a:rPr>
              <a:t>και ελέγχουμε την λειτουργία του</a:t>
            </a:r>
          </a:p>
          <a:p>
            <a:r>
              <a:rPr lang="el-GR" sz="2000" dirty="0">
                <a:cs typeface="Calibri"/>
              </a:rPr>
              <a:t>Θα πρέπει πατώντας το κουμπί </a:t>
            </a:r>
            <a:r>
              <a:rPr lang="en-US" sz="2000" dirty="0">
                <a:cs typeface="Calibri"/>
              </a:rPr>
              <a:t>DATA </a:t>
            </a:r>
            <a:r>
              <a:rPr lang="el-GR" sz="2000" dirty="0">
                <a:cs typeface="Calibri"/>
              </a:rPr>
              <a:t>να εμφανίζονται στην οθόνη η θερμοκρασία και η υγρασία.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CB819E47-6AC6-7C38-CFBC-4CDCC39E8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85163" y1="52444" x2="83740" y2="28000"/>
                        <a14:foregroundMark x1="77033" y1="50222" x2="22764" y2="40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62622" y="281113"/>
            <a:ext cx="1522587" cy="696305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9CC78174-F5BC-231D-51CD-1C7957FF9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638" y="1947068"/>
            <a:ext cx="4340064" cy="322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15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81D3D5B4-4498-7124-D407-0BC92D7E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Υλικά</a:t>
            </a:r>
            <a:endParaRPr lang="en-US" dirty="0" err="1"/>
          </a:p>
        </p:txBody>
      </p:sp>
      <p:sp>
        <p:nvSpPr>
          <p:cNvPr id="43" name="Content Placeholder 7">
            <a:extLst>
              <a:ext uri="{FF2B5EF4-FFF2-40B4-BE49-F238E27FC236}">
                <a16:creationId xmlns:a16="http://schemas.microsoft.com/office/drawing/2014/main" id="{D5A9C561-80B7-8522-C270-4A1059725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cs typeface="Calibri"/>
              </a:rPr>
              <a:t>Arduino</a:t>
            </a:r>
          </a:p>
          <a:p>
            <a:r>
              <a:rPr lang="en-US" sz="2000" dirty="0">
                <a:cs typeface="Calibri"/>
              </a:rPr>
              <a:t>Breadboard</a:t>
            </a:r>
          </a:p>
          <a:p>
            <a:r>
              <a:rPr lang="el-GR" sz="2000" dirty="0">
                <a:cs typeface="Calibri"/>
              </a:rPr>
              <a:t>Αισθητήρας θερμοκρασίας/υγρασίας</a:t>
            </a:r>
          </a:p>
          <a:p>
            <a:r>
              <a:rPr lang="en-US" sz="2000" dirty="0">
                <a:cs typeface="Calibri"/>
              </a:rPr>
              <a:t>Κα</a:t>
            </a:r>
            <a:r>
              <a:rPr lang="en-US" sz="2000" dirty="0" err="1">
                <a:cs typeface="Calibri"/>
              </a:rPr>
              <a:t>λώδι</a:t>
            </a:r>
            <a:r>
              <a:rPr lang="en-US" sz="2000" dirty="0">
                <a:cs typeface="Calibri"/>
              </a:rPr>
              <a:t>α</a:t>
            </a:r>
          </a:p>
          <a:p>
            <a:pPr marL="0" indent="0">
              <a:buNone/>
            </a:pPr>
            <a:endParaRPr lang="en-US" sz="2000" dirty="0">
              <a:cs typeface="Calibri"/>
            </a:endParaRP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BC058F70-392E-8605-BF85-8655358AA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250" y="1094522"/>
            <a:ext cx="6525536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0054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A69901A-4686-0442-28EC-E443C1961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l-GR" sz="5400" dirty="0"/>
              <a:t>Επέκταση</a:t>
            </a:r>
            <a:br>
              <a:rPr lang="el-GR" sz="5400" dirty="0"/>
            </a:br>
            <a:br>
              <a:rPr lang="el-GR" sz="5400" dirty="0"/>
            </a:br>
            <a:r>
              <a:rPr lang="el-GR" sz="3600" dirty="0"/>
              <a:t>Εμφάνιση φωτεινότητας</a:t>
            </a:r>
            <a:endParaRPr lang="en-US" sz="54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close up view of a track and field lane in the dark">
            <a:extLst>
              <a:ext uri="{FF2B5EF4-FFF2-40B4-BE49-F238E27FC236}">
                <a16:creationId xmlns:a16="http://schemas.microsoft.com/office/drawing/2014/main" id="{046DEDC8-93AD-2E14-A8F9-50C60CB736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34" r="17255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55629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924080F-5450-1AE5-58C1-3B9E0E8CA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Τι θα κάνουμε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EC4D69ED-E888-3429-172B-7B0BCFF16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Με τον ίδιο τρόπο το </a:t>
            </a:r>
            <a:r>
              <a:rPr lang="en-US" dirty="0"/>
              <a:t>Arduino </a:t>
            </a:r>
            <a:r>
              <a:rPr lang="el-GR" dirty="0"/>
              <a:t>να στέλνει άλλο ένα μήνυμα με </a:t>
            </a:r>
            <a:r>
              <a:rPr lang="el-GR"/>
              <a:t>την φωτεινότητα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511154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81D3D5B4-4498-7124-D407-0BC92D7E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l-GR" dirty="0"/>
              <a:t>Βήμα 1</a:t>
            </a:r>
            <a:endParaRPr lang="en-US" dirty="0" err="1"/>
          </a:p>
        </p:txBody>
      </p:sp>
      <p:sp>
        <p:nvSpPr>
          <p:cNvPr id="43" name="Content Placeholder 7">
            <a:extLst>
              <a:ext uri="{FF2B5EF4-FFF2-40B4-BE49-F238E27FC236}">
                <a16:creationId xmlns:a16="http://schemas.microsoft.com/office/drawing/2014/main" id="{D5A9C561-80B7-8522-C270-4A1059725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Τοποθετούμε τον αισθητήρα επάνω στο </a:t>
            </a:r>
            <a:r>
              <a:rPr lang="en-US" sz="2000" dirty="0">
                <a:cs typeface="Calibri"/>
              </a:rPr>
              <a:t>Breadboard</a:t>
            </a: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57D51BC4-C23B-52AE-495B-9A3E8E708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481" y="1250610"/>
            <a:ext cx="6182588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28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81D3D5B4-4498-7124-D407-0BC92D7E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l-GR" dirty="0">
                <a:cs typeface="Calibri Light"/>
              </a:rPr>
              <a:t>Βήμα 2</a:t>
            </a:r>
            <a:r>
              <a:rPr lang="el-GR" baseline="30000" dirty="0">
                <a:cs typeface="Calibri Light"/>
              </a:rPr>
              <a:t>ο</a:t>
            </a:r>
            <a:r>
              <a:rPr lang="el-GR" dirty="0">
                <a:cs typeface="Calibri Light"/>
              </a:rPr>
              <a:t> </a:t>
            </a:r>
            <a:endParaRPr lang="en-US" dirty="0"/>
          </a:p>
        </p:txBody>
      </p:sp>
      <p:sp>
        <p:nvSpPr>
          <p:cNvPr id="43" name="Content Placeholder 7">
            <a:extLst>
              <a:ext uri="{FF2B5EF4-FFF2-40B4-BE49-F238E27FC236}">
                <a16:creationId xmlns:a16="http://schemas.microsoft.com/office/drawing/2014/main" id="{D5A9C561-80B7-8522-C270-4A1059725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Συνδέουμε το αριστερό με την κόκκινη γραμμή του </a:t>
            </a:r>
            <a:r>
              <a:rPr lang="en-US" sz="2000" dirty="0">
                <a:cs typeface="Calibri"/>
              </a:rPr>
              <a:t>Breadboard</a:t>
            </a: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8EDA69CE-8A21-8D5F-AB81-DB2EA0C48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496" y="701964"/>
            <a:ext cx="6413290" cy="473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272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81D3D5B4-4498-7124-D407-0BC92D7E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l-GR" dirty="0">
                <a:cs typeface="Calibri Light"/>
              </a:rPr>
              <a:t>Βήμα 3</a:t>
            </a:r>
            <a:r>
              <a:rPr lang="el-GR" baseline="30000" dirty="0">
                <a:cs typeface="Calibri Light"/>
              </a:rPr>
              <a:t>ο</a:t>
            </a:r>
            <a:r>
              <a:rPr lang="el-GR" dirty="0">
                <a:cs typeface="Calibri Light"/>
              </a:rPr>
              <a:t> </a:t>
            </a:r>
            <a:endParaRPr lang="en-US" dirty="0" err="1"/>
          </a:p>
        </p:txBody>
      </p:sp>
      <p:sp>
        <p:nvSpPr>
          <p:cNvPr id="43" name="Content Placeholder 7">
            <a:extLst>
              <a:ext uri="{FF2B5EF4-FFF2-40B4-BE49-F238E27FC236}">
                <a16:creationId xmlns:a16="http://schemas.microsoft.com/office/drawing/2014/main" id="{D5A9C561-80B7-8522-C270-4A1059725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Συνδέουμε το 2</a:t>
            </a:r>
            <a:r>
              <a:rPr lang="el-GR" sz="2000" baseline="30000" dirty="0">
                <a:cs typeface="Calibri"/>
              </a:rPr>
              <a:t>ο</a:t>
            </a:r>
            <a:r>
              <a:rPr lang="el-GR" sz="200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Pin </a:t>
            </a:r>
            <a:r>
              <a:rPr lang="el-GR" sz="2000" dirty="0">
                <a:cs typeface="Calibri"/>
              </a:rPr>
              <a:t>του αισθητήρα με το </a:t>
            </a:r>
            <a:r>
              <a:rPr lang="en-US" sz="2000" dirty="0">
                <a:cs typeface="Calibri"/>
              </a:rPr>
              <a:t>Pin 7 </a:t>
            </a:r>
            <a:r>
              <a:rPr lang="el-GR" sz="2000" dirty="0">
                <a:cs typeface="Calibri"/>
              </a:rPr>
              <a:t>του </a:t>
            </a:r>
            <a:r>
              <a:rPr lang="en-US" sz="2000" dirty="0">
                <a:cs typeface="Calibri"/>
              </a:rPr>
              <a:t>Arduino</a:t>
            </a: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A6806963-9E2E-17E2-F722-7DACAE00F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574" y="629266"/>
            <a:ext cx="6569212" cy="493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26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81D3D5B4-4498-7124-D407-0BC92D7E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l-GR" dirty="0">
                <a:cs typeface="Calibri Light"/>
              </a:rPr>
              <a:t>Βήμα 4</a:t>
            </a:r>
            <a:r>
              <a:rPr lang="el-GR" baseline="30000" dirty="0">
                <a:cs typeface="Calibri Light"/>
              </a:rPr>
              <a:t>ο</a:t>
            </a:r>
            <a:r>
              <a:rPr lang="el-GR" dirty="0">
                <a:cs typeface="Calibri Light"/>
              </a:rPr>
              <a:t> </a:t>
            </a:r>
            <a:endParaRPr lang="en-US" dirty="0" err="1"/>
          </a:p>
        </p:txBody>
      </p:sp>
      <p:sp>
        <p:nvSpPr>
          <p:cNvPr id="43" name="Content Placeholder 7">
            <a:extLst>
              <a:ext uri="{FF2B5EF4-FFF2-40B4-BE49-F238E27FC236}">
                <a16:creationId xmlns:a16="http://schemas.microsoft.com/office/drawing/2014/main" id="{D5A9C561-80B7-8522-C270-4A1059725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Συνδέουμε το 4</a:t>
            </a:r>
            <a:r>
              <a:rPr lang="el-GR" sz="2000" baseline="30000" dirty="0">
                <a:cs typeface="Calibri"/>
              </a:rPr>
              <a:t>ο</a:t>
            </a:r>
            <a:r>
              <a:rPr lang="el-GR" sz="200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Pin </a:t>
            </a:r>
            <a:r>
              <a:rPr lang="el-GR" sz="2000" dirty="0">
                <a:cs typeface="Calibri"/>
              </a:rPr>
              <a:t>του αισθητήρα στην μπλε γραμμή του </a:t>
            </a:r>
            <a:r>
              <a:rPr lang="en-US" sz="2000" dirty="0">
                <a:cs typeface="Calibri"/>
              </a:rPr>
              <a:t>Arduino</a:t>
            </a:r>
          </a:p>
          <a:p>
            <a:r>
              <a:rPr lang="el-GR" sz="2000" dirty="0">
                <a:cs typeface="Calibri"/>
              </a:rPr>
              <a:t>Το 3</a:t>
            </a:r>
            <a:r>
              <a:rPr lang="el-GR" sz="2000" baseline="30000" dirty="0">
                <a:cs typeface="Calibri"/>
              </a:rPr>
              <a:t>ο</a:t>
            </a:r>
            <a:r>
              <a:rPr lang="el-GR" sz="200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pin to </a:t>
            </a:r>
            <a:r>
              <a:rPr lang="el-GR" sz="2000" dirty="0">
                <a:cs typeface="Calibri"/>
              </a:rPr>
              <a:t>αφήνουμε κενό</a:t>
            </a:r>
            <a:endParaRPr lang="en-US" sz="2000" dirty="0">
              <a:cs typeface="Calibri"/>
            </a:endParaRP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8BD48C9F-8FA7-C2B6-F223-DAC635ECC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140" y="1487054"/>
            <a:ext cx="6397020" cy="463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508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81D3D5B4-4498-7124-D407-0BC92D7E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l-GR" dirty="0">
                <a:cs typeface="Calibri Light"/>
              </a:rPr>
              <a:t>Βήμα 4</a:t>
            </a:r>
            <a:r>
              <a:rPr lang="el-GR" baseline="30000" dirty="0">
                <a:cs typeface="Calibri Light"/>
              </a:rPr>
              <a:t>ο</a:t>
            </a:r>
            <a:r>
              <a:rPr lang="el-GR" dirty="0">
                <a:cs typeface="Calibri Light"/>
              </a:rPr>
              <a:t> </a:t>
            </a:r>
            <a:endParaRPr lang="en-US" dirty="0" err="1"/>
          </a:p>
        </p:txBody>
      </p:sp>
      <p:sp>
        <p:nvSpPr>
          <p:cNvPr id="43" name="Content Placeholder 7">
            <a:extLst>
              <a:ext uri="{FF2B5EF4-FFF2-40B4-BE49-F238E27FC236}">
                <a16:creationId xmlns:a16="http://schemas.microsoft.com/office/drawing/2014/main" id="{D5A9C561-80B7-8522-C270-4A1059725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Συνδέουμε την κόκκινη γραμμή με τα 5</a:t>
            </a:r>
            <a:r>
              <a:rPr lang="en-US" sz="2000" dirty="0">
                <a:cs typeface="Calibri"/>
              </a:rPr>
              <a:t>v</a:t>
            </a:r>
          </a:p>
          <a:p>
            <a:r>
              <a:rPr lang="el-GR" sz="2000" dirty="0">
                <a:cs typeface="Calibri"/>
              </a:rPr>
              <a:t>Με αυτό τον τρόπο όλη η κόκκινη γραμμή θα έχει 5</a:t>
            </a:r>
            <a:r>
              <a:rPr lang="en-US" sz="2000" dirty="0">
                <a:cs typeface="Calibri"/>
              </a:rPr>
              <a:t>v</a:t>
            </a:r>
          </a:p>
          <a:p>
            <a:endParaRPr lang="en-US" sz="2000" dirty="0">
              <a:cs typeface="Calibri"/>
            </a:endParaRP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09FD6ABD-01D4-FCA6-2A6A-8B28F6353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725" y="1062182"/>
            <a:ext cx="6462644" cy="502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31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faultSectionNames xmlns="74c730ad-8bfd-4b7e-8367-5015f4d7cce0" xsi:nil="true"/>
    <LMS_Mappings xmlns="74c730ad-8bfd-4b7e-8367-5015f4d7cce0" xsi:nil="true"/>
    <Invited_Teachers xmlns="74c730ad-8bfd-4b7e-8367-5015f4d7cce0" xsi:nil="true"/>
    <NotebookType xmlns="74c730ad-8bfd-4b7e-8367-5015f4d7cce0" xsi:nil="true"/>
    <Teachers xmlns="74c730ad-8bfd-4b7e-8367-5015f4d7cce0">
      <UserInfo>
        <DisplayName/>
        <AccountId xsi:nil="true"/>
        <AccountType/>
      </UserInfo>
    </Teachers>
    <Student_Groups xmlns="74c730ad-8bfd-4b7e-8367-5015f4d7cce0">
      <UserInfo>
        <DisplayName/>
        <AccountId xsi:nil="true"/>
        <AccountType/>
      </UserInfo>
    </Student_Groups>
    <Teams_Channel_Section_Location xmlns="74c730ad-8bfd-4b7e-8367-5015f4d7cce0" xsi:nil="true"/>
    <TeamsChannelId xmlns="74c730ad-8bfd-4b7e-8367-5015f4d7cce0" xsi:nil="true"/>
    <Invited_Students xmlns="74c730ad-8bfd-4b7e-8367-5015f4d7cce0" xsi:nil="true"/>
    <Students xmlns="74c730ad-8bfd-4b7e-8367-5015f4d7cce0">
      <UserInfo>
        <DisplayName/>
        <AccountId xsi:nil="true"/>
        <AccountType/>
      </UserInfo>
    </Students>
    <Math_Settings xmlns="74c730ad-8bfd-4b7e-8367-5015f4d7cce0" xsi:nil="true"/>
    <_activity xmlns="74c730ad-8bfd-4b7e-8367-5015f4d7cce0" xsi:nil="true"/>
    <AppVersion xmlns="74c730ad-8bfd-4b7e-8367-5015f4d7cce0" xsi:nil="true"/>
    <IsNotebookLocked xmlns="74c730ad-8bfd-4b7e-8367-5015f4d7cce0" xsi:nil="true"/>
    <FolderType xmlns="74c730ad-8bfd-4b7e-8367-5015f4d7cce0" xsi:nil="true"/>
    <Distribution_Groups xmlns="74c730ad-8bfd-4b7e-8367-5015f4d7cce0" xsi:nil="true"/>
    <Templates xmlns="74c730ad-8bfd-4b7e-8367-5015f4d7cce0" xsi:nil="true"/>
    <Self_Registration_Enabled xmlns="74c730ad-8bfd-4b7e-8367-5015f4d7cce0" xsi:nil="true"/>
    <Has_Teacher_Only_SectionGroup xmlns="74c730ad-8bfd-4b7e-8367-5015f4d7cce0" xsi:nil="true"/>
    <CultureName xmlns="74c730ad-8bfd-4b7e-8367-5015f4d7cce0" xsi:nil="true"/>
    <Is_Collaboration_Space_Locked xmlns="74c730ad-8bfd-4b7e-8367-5015f4d7cce0" xsi:nil="true"/>
    <Owner xmlns="74c730ad-8bfd-4b7e-8367-5015f4d7cce0">
      <UserInfo>
        <DisplayName/>
        <AccountId xsi:nil="true"/>
        <AccountType/>
      </UserInfo>
    </Owner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0297417144E8428358E9F8CCCD24CB" ma:contentTypeVersion="36" ma:contentTypeDescription="Create a new document." ma:contentTypeScope="" ma:versionID="3b7e8827e9f9ca62c484b6459ce3ce7e">
  <xsd:schema xmlns:xsd="http://www.w3.org/2001/XMLSchema" xmlns:xs="http://www.w3.org/2001/XMLSchema" xmlns:p="http://schemas.microsoft.com/office/2006/metadata/properties" xmlns:ns3="74c730ad-8bfd-4b7e-8367-5015f4d7cce0" xmlns:ns4="083a934c-9d99-4122-bc29-c453e8968a35" targetNamespace="http://schemas.microsoft.com/office/2006/metadata/properties" ma:root="true" ma:fieldsID="4407a2ac133840a595f165a8629ed82f" ns3:_="" ns4:_="">
    <xsd:import namespace="74c730ad-8bfd-4b7e-8367-5015f4d7cce0"/>
    <xsd:import namespace="083a934c-9d99-4122-bc29-c453e8968a3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Teams_Channel_Section_Location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c730ad-8bfd-4b7e-8367-5015f4d7cc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NotebookType" ma:index="18" nillable="true" ma:displayName="Notebook Type" ma:internalName="NotebookType">
      <xsd:simpleType>
        <xsd:restriction base="dms:Text"/>
      </xsd:simpleType>
    </xsd:element>
    <xsd:element name="FolderType" ma:index="19" nillable="true" ma:displayName="Folder Type" ma:internalName="FolderType">
      <xsd:simpleType>
        <xsd:restriction base="dms:Text"/>
      </xsd:simpleType>
    </xsd:element>
    <xsd:element name="CultureName" ma:index="20" nillable="true" ma:displayName="Culture Name" ma:internalName="CultureName">
      <xsd:simpleType>
        <xsd:restriction base="dms:Text"/>
      </xsd:simpleType>
    </xsd:element>
    <xsd:element name="AppVersion" ma:index="21" nillable="true" ma:displayName="App Version" ma:internalName="AppVersion">
      <xsd:simpleType>
        <xsd:restriction base="dms:Text"/>
      </xsd:simpleType>
    </xsd:element>
    <xsd:element name="TeamsChannelId" ma:index="22" nillable="true" ma:displayName="Teams Channel Id" ma:internalName="TeamsChannelId">
      <xsd:simpleType>
        <xsd:restriction base="dms:Text"/>
      </xsd:simpleType>
    </xsd:element>
    <xsd:element name="Owner" ma:index="23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24" nillable="true" ma:displayName="Math Settings" ma:internalName="Math_Settings">
      <xsd:simpleType>
        <xsd:restriction base="dms:Text"/>
      </xsd:simpleType>
    </xsd:element>
    <xsd:element name="DefaultSectionNames" ma:index="25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26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27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8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9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30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31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32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33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34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35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36" nillable="true" ma:displayName="Is Collaboration Space Locked" ma:internalName="Is_Collaboration_Space_Locked">
      <xsd:simpleType>
        <xsd:restriction base="dms:Boolean"/>
      </xsd:simpleType>
    </xsd:element>
    <xsd:element name="IsNotebookLocked" ma:index="37" nillable="true" ma:displayName="Is Notebook Locked" ma:internalName="IsNotebookLocked">
      <xsd:simpleType>
        <xsd:restriction base="dms:Boolean"/>
      </xsd:simpleType>
    </xsd:element>
    <xsd:element name="MediaServiceLocation" ma:index="38" nillable="true" ma:displayName="Location" ma:internalName="MediaServiceLocation" ma:readOnly="true">
      <xsd:simpleType>
        <xsd:restriction base="dms:Text"/>
      </xsd:simpleType>
    </xsd:element>
    <xsd:element name="MediaServiceAutoKeyPoints" ma:index="3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4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Teams_Channel_Section_Location" ma:index="41" nillable="true" ma:displayName="Teams Channel Section Location" ma:internalName="Teams_Channel_Section_Location">
      <xsd:simpleType>
        <xsd:restriction base="dms:Text"/>
      </xsd:simpleType>
    </xsd:element>
    <xsd:element name="MediaLengthInSeconds" ma:index="42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43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3a934c-9d99-4122-bc29-c453e8968a3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7685E12-6791-4DDC-9316-42104B0DADA4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74c730ad-8bfd-4b7e-8367-5015f4d7cce0"/>
    <ds:schemaRef ds:uri="083a934c-9d99-4122-bc29-c453e8968a35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0A0CB22-1175-470C-9B9F-7145FD8A02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c730ad-8bfd-4b7e-8367-5015f4d7cce0"/>
    <ds:schemaRef ds:uri="083a934c-9d99-4122-bc29-c453e8968a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2513462-753A-4BB8-995A-244B4B8A2EE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608</Words>
  <Application>Microsoft Office PowerPoint</Application>
  <PresentationFormat>Ευρεία οθόνη</PresentationFormat>
  <Paragraphs>101</Paragraphs>
  <Slides>41</Slides>
  <Notes>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3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Robot Farm</vt:lpstr>
      <vt:lpstr>Τι θα φτιάξουμε;</vt:lpstr>
      <vt:lpstr>Συνδεσμολογία</vt:lpstr>
      <vt:lpstr>Υλικά</vt:lpstr>
      <vt:lpstr>Βήμα 1</vt:lpstr>
      <vt:lpstr>Βήμα 2ο </vt:lpstr>
      <vt:lpstr>Βήμα 3ο </vt:lpstr>
      <vt:lpstr>Βήμα 4ο </vt:lpstr>
      <vt:lpstr>Βήμα 4ο </vt:lpstr>
      <vt:lpstr>Βήμα 4ο </vt:lpstr>
      <vt:lpstr>Προετοιμασία</vt:lpstr>
      <vt:lpstr>Βήμα 1ο</vt:lpstr>
      <vt:lpstr>Βήμα 2ο</vt:lpstr>
      <vt:lpstr>Βήμα 3ο</vt:lpstr>
      <vt:lpstr>Βήμα 4ο</vt:lpstr>
      <vt:lpstr>Βήμα 5ο</vt:lpstr>
      <vt:lpstr>Βήμα 6ο</vt:lpstr>
      <vt:lpstr>Βήμα 7ο</vt:lpstr>
      <vt:lpstr>Βήμα 8ο</vt:lpstr>
      <vt:lpstr>Βήμα 9ο</vt:lpstr>
      <vt:lpstr>Προγραμματισμός  Εμφάνιση τιμών</vt:lpstr>
      <vt:lpstr>Τι θα κάνουμε</vt:lpstr>
      <vt:lpstr>Βήμα 1ο</vt:lpstr>
      <vt:lpstr>Βήμα 2ο</vt:lpstr>
      <vt:lpstr>Βήμα 3ο</vt:lpstr>
      <vt:lpstr>Βήμα 4ο</vt:lpstr>
      <vt:lpstr>Βήμα 5ο</vt:lpstr>
      <vt:lpstr>Βήμα 6ο</vt:lpstr>
      <vt:lpstr>Βήμα 7ο</vt:lpstr>
      <vt:lpstr>Βήμα 8ο</vt:lpstr>
      <vt:lpstr>Βήμα 9ο</vt:lpstr>
      <vt:lpstr>Βήμα 10ο</vt:lpstr>
      <vt:lpstr>Βήμα 11ο</vt:lpstr>
      <vt:lpstr>Βήμα 12ο</vt:lpstr>
      <vt:lpstr>Βήμα 13ο</vt:lpstr>
      <vt:lpstr>Βήμα 14ο</vt:lpstr>
      <vt:lpstr>Βήμα 15ο</vt:lpstr>
      <vt:lpstr>Βήμα 16ο</vt:lpstr>
      <vt:lpstr>Βήμα 17ο</vt:lpstr>
      <vt:lpstr>Επέκταση  Εμφάνιση φωτεινότητας</vt:lpstr>
      <vt:lpstr>Τι θα κάνουμε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Farm</dc:title>
  <dc:creator>Theodoros Kitsos</dc:creator>
  <cp:lastModifiedBy>Theodoros Kitsos</cp:lastModifiedBy>
  <cp:revision>2</cp:revision>
  <dcterms:created xsi:type="dcterms:W3CDTF">2023-03-02T12:21:27Z</dcterms:created>
  <dcterms:modified xsi:type="dcterms:W3CDTF">2023-05-12T07:07:26Z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0x0101009C0297417144E8428358E9F8CCCD24CB</vt:lpwstr>
  </property>
</Properties>
</file>